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91" r:id="rId16"/>
    <p:sldId id="271" r:id="rId17"/>
    <p:sldId id="272" r:id="rId18"/>
    <p:sldId id="273" r:id="rId19"/>
    <p:sldId id="274" r:id="rId20"/>
    <p:sldId id="289" r:id="rId21"/>
    <p:sldId id="275" r:id="rId22"/>
    <p:sldId id="276" r:id="rId23"/>
    <p:sldId id="285" r:id="rId24"/>
    <p:sldId id="286" r:id="rId25"/>
    <p:sldId id="287" r:id="rId26"/>
    <p:sldId id="288" r:id="rId27"/>
    <p:sldId id="290" r:id="rId28"/>
    <p:sldId id="277" r:id="rId29"/>
    <p:sldId id="278" r:id="rId30"/>
    <p:sldId id="279" r:id="rId31"/>
    <p:sldId id="280" r:id="rId32"/>
    <p:sldId id="281" r:id="rId33"/>
    <p:sldId id="282" r:id="rId34"/>
    <p:sldId id="283" r:id="rId35"/>
    <p:sldId id="284"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6" autoAdjust="0"/>
    <p:restoredTop sz="94660"/>
  </p:normalViewPr>
  <p:slideViewPr>
    <p:cSldViewPr showGuides="1">
      <p:cViewPr varScale="1">
        <p:scale>
          <a:sx n="68" d="100"/>
          <a:sy n="68" d="100"/>
        </p:scale>
        <p:origin x="1692" y="102"/>
      </p:cViewPr>
      <p:guideLst>
        <p:guide orient="horz" pos="107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BEA267DE-62D4-4937-9EF8-84DF3AE44E2B}" type="datetimeFigureOut">
              <a:rPr lang="el-GR" smtClean="0"/>
              <a:t>2/12/2019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230114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EA267DE-62D4-4937-9EF8-84DF3AE44E2B}" type="datetimeFigureOut">
              <a:rPr lang="el-GR" smtClean="0"/>
              <a:t>2/12/2019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403475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EA267DE-62D4-4937-9EF8-84DF3AE44E2B}" type="datetimeFigureOut">
              <a:rPr lang="el-GR" smtClean="0"/>
              <a:t>2/12/2019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113391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a:noFill/>
        </p:spPr>
        <p:txBody>
          <a:bodyPr/>
          <a:lstStyle/>
          <a:p>
            <a:r>
              <a:rPr lang="el-GR"/>
              <a:t>Στυλ κύριου τίτλου</a:t>
            </a:r>
          </a:p>
        </p:txBody>
      </p:sp>
      <p:sp>
        <p:nvSpPr>
          <p:cNvPr id="3" name="Θέση περιεχομένου 2"/>
          <p:cNvSpPr>
            <a:spLocks noGrp="1"/>
          </p:cNvSpPr>
          <p:nvPr>
            <p:ph idx="1"/>
          </p:nvPr>
        </p:nvSpPr>
        <p:spPr>
          <a:xfrm>
            <a:off x="457200" y="1844824"/>
            <a:ext cx="8229600" cy="4281339"/>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EA267DE-62D4-4937-9EF8-84DF3AE44E2B}" type="datetimeFigureOut">
              <a:rPr lang="el-GR" smtClean="0"/>
              <a:t>2/12/2019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17713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BEA267DE-62D4-4937-9EF8-84DF3AE44E2B}" type="datetimeFigureOut">
              <a:rPr lang="el-GR" smtClean="0"/>
              <a:t>2/12/2019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347173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BEA267DE-62D4-4937-9EF8-84DF3AE44E2B}" type="datetimeFigureOut">
              <a:rPr lang="el-GR" smtClean="0"/>
              <a:t>2/12/2019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385869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BEA267DE-62D4-4937-9EF8-84DF3AE44E2B}" type="datetimeFigureOut">
              <a:rPr lang="el-GR" smtClean="0"/>
              <a:t>2/12/2019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206163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BEA267DE-62D4-4937-9EF8-84DF3AE44E2B}" type="datetimeFigureOut">
              <a:rPr lang="el-GR" smtClean="0"/>
              <a:t>2/12/2019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415837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EA267DE-62D4-4937-9EF8-84DF3AE44E2B}" type="datetimeFigureOut">
              <a:rPr lang="el-GR" smtClean="0"/>
              <a:t>2/12/2019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106902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BEA267DE-62D4-4937-9EF8-84DF3AE44E2B}" type="datetimeFigureOut">
              <a:rPr lang="el-GR" smtClean="0"/>
              <a:t>2/12/2019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96197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BEA267DE-62D4-4937-9EF8-84DF3AE44E2B}" type="datetimeFigureOut">
              <a:rPr lang="el-GR" smtClean="0"/>
              <a:t>2/12/2019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6A90730-FD8B-47B8-8E48-39DC4B5D2410}" type="slidenum">
              <a:rPr lang="el-GR" smtClean="0"/>
              <a:t>‹#›</a:t>
            </a:fld>
            <a:endParaRPr lang="el-GR"/>
          </a:p>
        </p:txBody>
      </p:sp>
    </p:spTree>
    <p:extLst>
      <p:ext uri="{BB962C8B-B14F-4D97-AF65-F5344CB8AC3E}">
        <p14:creationId xmlns:p14="http://schemas.microsoft.com/office/powerpoint/2010/main" val="8291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a:solidFill>
            <a:schemeClr val="accent1">
              <a:lumMod val="20000"/>
              <a:lumOff val="80000"/>
              <a:alpha val="50000"/>
            </a:schemeClr>
          </a:solidFill>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267DE-62D4-4937-9EF8-84DF3AE44E2B}" type="datetimeFigureOut">
              <a:rPr lang="el-GR" smtClean="0"/>
              <a:t>2/12/2019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90730-FD8B-47B8-8E48-39DC4B5D2410}" type="slidenum">
              <a:rPr lang="el-GR" smtClean="0"/>
              <a:t>‹#›</a:t>
            </a:fld>
            <a:endParaRPr lang="el-GR"/>
          </a:p>
        </p:txBody>
      </p:sp>
      <p:pic>
        <p:nvPicPr>
          <p:cNvPr id="7" name="Εικόνα 6"/>
          <p:cNvPicPr>
            <a:picLocks noChangeAspect="1"/>
          </p:cNvPicPr>
          <p:nvPr userDrawn="1"/>
        </p:nvPicPr>
        <p:blipFill rotWithShape="1">
          <a:blip r:embed="rId13">
            <a:extLst>
              <a:ext uri="{BEBA8EAE-BF5A-486C-A8C5-ECC9F3942E4B}">
                <a14:imgProps xmlns:a14="http://schemas.microsoft.com/office/drawing/2010/main">
                  <a14:imgLayer r:embed="rId14">
                    <a14:imgEffect>
                      <a14:backgroundRemoval t="12255" b="81373" l="1563" r="90000"/>
                    </a14:imgEffect>
                  </a14:imgLayer>
                </a14:imgProps>
              </a:ext>
              <a:ext uri="{28A0092B-C50C-407E-A947-70E740481C1C}">
                <a14:useLocalDpi xmlns:a14="http://schemas.microsoft.com/office/drawing/2010/main" val="0"/>
              </a:ext>
            </a:extLst>
          </a:blip>
          <a:srcRect t="4562" b="17878"/>
          <a:stretch/>
        </p:blipFill>
        <p:spPr>
          <a:xfrm>
            <a:off x="3779912" y="-171400"/>
            <a:ext cx="5964359" cy="1968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814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id:0FAAE264-5C12-4C28-88EE-F50A61F51A90-L0-001"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ΣΧΕΔΙΟ ΣΤΡΑΤΗΓΙΚΗΣ </a:t>
            </a:r>
          </a:p>
        </p:txBody>
      </p:sp>
      <p:sp>
        <p:nvSpPr>
          <p:cNvPr id="3" name="Υπότιτλος 2"/>
          <p:cNvSpPr>
            <a:spLocks noGrp="1"/>
          </p:cNvSpPr>
          <p:nvPr>
            <p:ph type="subTitle" idx="1"/>
          </p:nvPr>
        </p:nvSpPr>
        <p:spPr>
          <a:xfrm>
            <a:off x="539552" y="3886200"/>
            <a:ext cx="8208912" cy="1752600"/>
          </a:xfrm>
        </p:spPr>
        <p:txBody>
          <a:bodyPr>
            <a:normAutofit/>
          </a:bodyPr>
          <a:lstStyle/>
          <a:p>
            <a:r>
              <a:rPr lang="el-GR" sz="2800" dirty="0"/>
              <a:t>ΤΟΥΡΙΣΤΙΚΗ ΠΡΟΒΟΛΗ ΔΗΜΟΥ ΣΥΡΟΥ - ΕΡΜΟΥΠΟΛΗΣ</a:t>
            </a:r>
          </a:p>
        </p:txBody>
      </p:sp>
    </p:spTree>
    <p:extLst>
      <p:ext uri="{BB962C8B-B14F-4D97-AF65-F5344CB8AC3E}">
        <p14:creationId xmlns:p14="http://schemas.microsoft.com/office/powerpoint/2010/main" val="154047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229600" cy="1143000"/>
          </a:xfrm>
        </p:spPr>
        <p:txBody>
          <a:bodyPr>
            <a:normAutofit fontScale="90000"/>
          </a:bodyPr>
          <a:lstStyle/>
          <a:p>
            <a:r>
              <a:rPr lang="el-GR" dirty="0"/>
              <a:t>Κωδικοποίηση τουριστικού προϊόντος</a:t>
            </a:r>
          </a:p>
        </p:txBody>
      </p:sp>
      <p:sp>
        <p:nvSpPr>
          <p:cNvPr id="3" name="Θέση περιεχομένου 2"/>
          <p:cNvSpPr>
            <a:spLocks noGrp="1"/>
          </p:cNvSpPr>
          <p:nvPr>
            <p:ph idx="1"/>
          </p:nvPr>
        </p:nvSpPr>
        <p:spPr>
          <a:xfrm>
            <a:off x="457200" y="1952380"/>
            <a:ext cx="8229600" cy="4281339"/>
          </a:xfrm>
        </p:spPr>
        <p:txBody>
          <a:bodyPr>
            <a:normAutofit/>
          </a:bodyPr>
          <a:lstStyle/>
          <a:p>
            <a:pPr>
              <a:buFont typeface="Wingdings" pitchFamily="2" charset="2"/>
              <a:buChar char="Ø"/>
            </a:pPr>
            <a:r>
              <a:rPr lang="el-GR" sz="2400" dirty="0"/>
              <a:t>Το Ορθόδοξο (60%) και το Καθολικό (40%)</a:t>
            </a:r>
          </a:p>
          <a:p>
            <a:pPr>
              <a:buFont typeface="Wingdings" pitchFamily="2" charset="2"/>
              <a:buChar char="Ø"/>
            </a:pPr>
            <a:endParaRPr lang="el-GR" sz="2400" dirty="0"/>
          </a:p>
          <a:p>
            <a:pPr>
              <a:buFont typeface="Wingdings" pitchFamily="2" charset="2"/>
              <a:buChar char="Ø"/>
            </a:pPr>
            <a:r>
              <a:rPr lang="el-GR" sz="2400" dirty="0"/>
              <a:t>Το αστικό περιβάλλον (Ερμούπολη- Άνω Σύρος) και το παραθεριστικό (υπόλοιπες περιοχές)</a:t>
            </a:r>
          </a:p>
          <a:p>
            <a:pPr>
              <a:buFont typeface="Wingdings" pitchFamily="2" charset="2"/>
              <a:buChar char="Ø"/>
            </a:pPr>
            <a:endParaRPr lang="el-GR" sz="2400" dirty="0"/>
          </a:p>
          <a:p>
            <a:pPr>
              <a:buFont typeface="Wingdings" pitchFamily="2" charset="2"/>
              <a:buChar char="Ø"/>
            </a:pPr>
            <a:r>
              <a:rPr lang="el-GR" sz="2400" dirty="0"/>
              <a:t>Το καθαρά τουριστικό στοιχείο και το βιομηχανικό (Νεώριο)</a:t>
            </a:r>
          </a:p>
          <a:p>
            <a:endParaRPr lang="el-GR" dirty="0"/>
          </a:p>
        </p:txBody>
      </p:sp>
      <p:pic>
        <p:nvPicPr>
          <p:cNvPr id="15362" name="Picture 2" descr="Image result for ορθόδοξο καθολικό συρος&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21290"/>
            <a:ext cx="2088232" cy="133671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ορθόδοξο καθολικό συρος&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8232" y="5521290"/>
            <a:ext cx="1974922" cy="133671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συρος παραλίες&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155" y="5521291"/>
            <a:ext cx="2597078" cy="1366304"/>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νεωρειο συρου&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3" y="5521290"/>
            <a:ext cx="2502520" cy="133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70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Βασικοί Άξονες</a:t>
            </a:r>
          </a:p>
        </p:txBody>
      </p:sp>
      <p:sp>
        <p:nvSpPr>
          <p:cNvPr id="3" name="Θέση περιεχομένου 2"/>
          <p:cNvSpPr>
            <a:spLocks noGrp="1"/>
          </p:cNvSpPr>
          <p:nvPr>
            <p:ph idx="1"/>
          </p:nvPr>
        </p:nvSpPr>
        <p:spPr/>
        <p:txBody>
          <a:bodyPr>
            <a:noAutofit/>
          </a:bodyPr>
          <a:lstStyle/>
          <a:p>
            <a:pPr>
              <a:buFont typeface="Wingdings" pitchFamily="2" charset="2"/>
              <a:buChar char="Ø"/>
            </a:pPr>
            <a:r>
              <a:rPr lang="el-GR" sz="1600" dirty="0"/>
              <a:t>Η Σύρος μπορεί να εξελιχθεί σε τόπο </a:t>
            </a:r>
            <a:r>
              <a:rPr lang="el-GR" sz="1600" b="1" dirty="0"/>
              <a:t>παραθερισμού</a:t>
            </a:r>
            <a:r>
              <a:rPr lang="el-GR" sz="1600" dirty="0"/>
              <a:t> αλλά και </a:t>
            </a:r>
            <a:r>
              <a:rPr lang="el-GR" sz="1600" b="1" dirty="0" err="1"/>
              <a:t>city</a:t>
            </a:r>
            <a:r>
              <a:rPr lang="el-GR" sz="1600" b="1" dirty="0"/>
              <a:t> </a:t>
            </a:r>
            <a:r>
              <a:rPr lang="el-GR" sz="1600" b="1" dirty="0" err="1"/>
              <a:t>break</a:t>
            </a:r>
            <a:r>
              <a:rPr lang="el-GR" sz="1600" b="1" dirty="0"/>
              <a:t> </a:t>
            </a:r>
            <a:r>
              <a:rPr lang="el-GR" sz="1600" dirty="0"/>
              <a:t>προορισμό λόγω της μικρής </a:t>
            </a:r>
            <a:r>
              <a:rPr lang="el-GR" sz="1600" dirty="0" err="1"/>
              <a:t>χρονοαπόστασης</a:t>
            </a:r>
            <a:r>
              <a:rPr lang="el-GR" sz="1600" dirty="0"/>
              <a:t> από βασικούς λιμένες/σταθμούς εξόδου (Πειραιάς-</a:t>
            </a:r>
            <a:r>
              <a:rPr lang="el-GR" sz="1600" dirty="0" err="1"/>
              <a:t>Ραφήν</a:t>
            </a:r>
            <a:r>
              <a:rPr lang="el-GR" sz="1600" dirty="0"/>
              <a:t>α)</a:t>
            </a:r>
          </a:p>
          <a:p>
            <a:pPr>
              <a:buFont typeface="Wingdings" pitchFamily="2" charset="2"/>
              <a:buChar char="Ø"/>
            </a:pPr>
            <a:endParaRPr lang="el-GR" sz="1600" dirty="0"/>
          </a:p>
          <a:p>
            <a:pPr>
              <a:buFont typeface="Wingdings" pitchFamily="2" charset="2"/>
              <a:buChar char="Ø"/>
            </a:pPr>
            <a:r>
              <a:rPr lang="el-GR" sz="1600" dirty="0"/>
              <a:t>Η ακτοπλοϊκή σύνδεση με δημοφιλείς προορισμούς , όπως η Μύκονος και η Σαντορίνη, παρέχει τη δυνατότητα προσέλκυσης επισκεπτών με συγκεκριμένα ενδιαφέροντα (πχ </a:t>
            </a:r>
            <a:r>
              <a:rPr lang="el-GR" sz="1600" b="1" dirty="0"/>
              <a:t>Καζίνο</a:t>
            </a:r>
            <a:r>
              <a:rPr lang="el-GR" sz="1600" dirty="0"/>
              <a:t>). </a:t>
            </a:r>
          </a:p>
          <a:p>
            <a:pPr>
              <a:buFont typeface="Wingdings" pitchFamily="2" charset="2"/>
              <a:buChar char="Ø"/>
            </a:pPr>
            <a:endParaRPr lang="el-GR" sz="1600" dirty="0"/>
          </a:p>
          <a:p>
            <a:pPr>
              <a:buFont typeface="Wingdings" pitchFamily="2" charset="2"/>
              <a:buChar char="Ø"/>
            </a:pPr>
            <a:r>
              <a:rPr lang="el-GR" sz="1600" dirty="0"/>
              <a:t>Η αρχιτεκτονική μορφή της Ερμούπολης και της Άνω Σύρου και το πλήθος των εκδηλώσεων από Συλλογικούς Φορείς του νησιού μπορούν να συμβάλουν στην επέκταση της τουριστικής περιόδου κυρίως για ομάδες ενδιαφέροντος ακόμα και από το εξωτερικό που δεν αναζητούν τις λεγόμενες «διακοπές της παραλίας» (Ινδία, Κίνα) με </a:t>
            </a:r>
            <a:r>
              <a:rPr lang="el-GR" sz="1600" dirty="0" err="1"/>
              <a:t>πρόταγμα</a:t>
            </a:r>
            <a:r>
              <a:rPr lang="el-GR" sz="1600" dirty="0"/>
              <a:t> τον Πολιτισμό, τα συνέδρια και, γενικά, με </a:t>
            </a:r>
            <a:r>
              <a:rPr lang="el-GR" sz="1600" b="1" dirty="0"/>
              <a:t>ανάδειξη της ποιοτικής διάστασης του νησιού</a:t>
            </a:r>
            <a:r>
              <a:rPr lang="el-GR" sz="1600" dirty="0"/>
              <a:t>. </a:t>
            </a:r>
          </a:p>
          <a:p>
            <a:pPr>
              <a:buFont typeface="Wingdings" pitchFamily="2" charset="2"/>
              <a:buChar char="Ø"/>
            </a:pPr>
            <a:endParaRPr lang="el-GR" sz="1600" dirty="0"/>
          </a:p>
          <a:p>
            <a:pPr>
              <a:buFont typeface="Wingdings" pitchFamily="2" charset="2"/>
              <a:buChar char="Ø"/>
            </a:pPr>
            <a:r>
              <a:rPr lang="el-GR" sz="1600" dirty="0"/>
              <a:t>Η </a:t>
            </a:r>
            <a:r>
              <a:rPr lang="el-GR" sz="1600" b="1" dirty="0"/>
              <a:t>σύγκλιση τριών βασικών πυλώνων </a:t>
            </a:r>
            <a:r>
              <a:rPr lang="el-GR" sz="1600" dirty="0"/>
              <a:t>(Ορθοδοξία-Καθολικισμός, Αστικός Ιστός πόλης-Περιβάλλον τουριστικών περιοχών και Ναυπηγοεπισκευαστική Ζώνη-Τουριστικός Προορισμός) με αναζήτηση συνεργειών/πρωτοβουλιών ώστε να λειτουργήσουν ενισχυτικά στην εικόνα του νησιού. </a:t>
            </a:r>
          </a:p>
          <a:p>
            <a:pPr marL="358775" indent="0">
              <a:buNone/>
            </a:pPr>
            <a:r>
              <a:rPr lang="el-GR" sz="1600" dirty="0"/>
              <a:t>Ειδικά για τον πρώτο πυλώνα θεωρούμε ως βασικό στοιχείο διασύνδεσης την εικόνα του EL GRECO που προσκυνούν οι Ορθόδοξοι και θαυμάζουν οι Καθολικοί. </a:t>
            </a:r>
          </a:p>
        </p:txBody>
      </p:sp>
    </p:spTree>
    <p:extLst>
      <p:ext uri="{BB962C8B-B14F-4D97-AF65-F5344CB8AC3E}">
        <p14:creationId xmlns:p14="http://schemas.microsoft.com/office/powerpoint/2010/main" val="349543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Βασικοί Άξονες</a:t>
            </a:r>
          </a:p>
        </p:txBody>
      </p:sp>
      <p:sp>
        <p:nvSpPr>
          <p:cNvPr id="3" name="Θέση περιεχομένου 2"/>
          <p:cNvSpPr>
            <a:spLocks noGrp="1"/>
          </p:cNvSpPr>
          <p:nvPr>
            <p:ph idx="1"/>
          </p:nvPr>
        </p:nvSpPr>
        <p:spPr/>
        <p:txBody>
          <a:bodyPr>
            <a:normAutofit/>
          </a:bodyPr>
          <a:lstStyle/>
          <a:p>
            <a:pPr>
              <a:buFont typeface="Wingdings" pitchFamily="2" charset="2"/>
              <a:buChar char="Ø"/>
            </a:pPr>
            <a:r>
              <a:rPr lang="el-GR" sz="1600" dirty="0"/>
              <a:t>Η ενεργοποίηση όλων των παραγωγικών δυνάμεων του νησιού από τον Τουρισμό αλλά και από τον κλάδο της </a:t>
            </a:r>
            <a:r>
              <a:rPr lang="el-GR" sz="1600" b="1" dirty="0" err="1"/>
              <a:t>Αγροτοδιατροφής</a:t>
            </a:r>
            <a:r>
              <a:rPr lang="el-GR" sz="1600" b="1" dirty="0"/>
              <a:t> και Μεταποίησης </a:t>
            </a:r>
            <a:r>
              <a:rPr lang="el-GR" sz="1600" dirty="0"/>
              <a:t>σε αντιστάθμισμα των αδυναμιών </a:t>
            </a:r>
            <a:r>
              <a:rPr lang="el-GR" sz="1600" dirty="0" err="1"/>
              <a:t>π.χ</a:t>
            </a:r>
            <a:r>
              <a:rPr lang="el-GR" sz="1600" dirty="0"/>
              <a:t> παραλίες.</a:t>
            </a:r>
          </a:p>
          <a:p>
            <a:pPr>
              <a:buFont typeface="Wingdings" pitchFamily="2" charset="2"/>
              <a:buChar char="Ø"/>
            </a:pPr>
            <a:endParaRPr lang="el-GR" sz="1600" dirty="0"/>
          </a:p>
          <a:p>
            <a:pPr>
              <a:buFont typeface="Wingdings" pitchFamily="2" charset="2"/>
              <a:buChar char="Ø"/>
            </a:pPr>
            <a:r>
              <a:rPr lang="el-GR" sz="1600" dirty="0"/>
              <a:t>Η διαφαινόμενη οικονομική κρίση επιβάλλει τον επανασχεδιασμό της προσέγγισης της εσωτερικής αγοράς. Ειδική μέριμνα μπορεί να αναληφθεί για τους λεγόμενους </a:t>
            </a:r>
            <a:r>
              <a:rPr lang="el-GR" sz="1600" b="1" dirty="0"/>
              <a:t>«</a:t>
            </a:r>
            <a:r>
              <a:rPr lang="el-GR" sz="1600" b="1" dirty="0" err="1"/>
              <a:t>Διασπορίτες</a:t>
            </a:r>
            <a:r>
              <a:rPr lang="el-GR" sz="1600" b="1" dirty="0"/>
              <a:t>», </a:t>
            </a:r>
            <a:r>
              <a:rPr lang="el-GR" sz="1600" dirty="0"/>
              <a:t>τους Έλληνες, κυρίως νέους, που μετανάστευσαν για καλύτερες δουλειές στο εξωτερικό και έχουν την οικονομική δυνατότητα να ταξιδέψουν. </a:t>
            </a:r>
          </a:p>
          <a:p>
            <a:pPr>
              <a:buFont typeface="Wingdings" pitchFamily="2" charset="2"/>
              <a:buChar char="Ø"/>
            </a:pPr>
            <a:endParaRPr lang="el-GR" sz="1600" dirty="0"/>
          </a:p>
          <a:p>
            <a:pPr>
              <a:buFont typeface="Wingdings" pitchFamily="2" charset="2"/>
              <a:buChar char="Ø"/>
            </a:pPr>
            <a:r>
              <a:rPr lang="el-GR" sz="1600" dirty="0"/>
              <a:t>Οι μη ορατές επιπτώσεις του </a:t>
            </a:r>
            <a:r>
              <a:rPr lang="el-GR" sz="1600" b="1" dirty="0"/>
              <a:t>BREXIT</a:t>
            </a:r>
            <a:r>
              <a:rPr lang="el-GR" sz="1600" dirty="0"/>
              <a:t> οφείλουν να προβληματίσουν δεδομένου ότι το Ηνωμένο Βασίλειο αποτελεί τόσο για τις Κυκλάδες όσο και για τη Σύρο, ειδικότερα, σημαντική αγορά.</a:t>
            </a:r>
          </a:p>
        </p:txBody>
      </p:sp>
    </p:spTree>
    <p:extLst>
      <p:ext uri="{BB962C8B-B14F-4D97-AF65-F5344CB8AC3E}">
        <p14:creationId xmlns:p14="http://schemas.microsoft.com/office/powerpoint/2010/main" val="157094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568952" cy="1143000"/>
          </a:xfrm>
        </p:spPr>
        <p:txBody>
          <a:bodyPr>
            <a:normAutofit fontScale="90000"/>
          </a:bodyPr>
          <a:lstStyle/>
          <a:p>
            <a:r>
              <a:rPr lang="el-GR" dirty="0"/>
              <a:t>Σκεπτικό / πρώτες κινήσεις / προτάσεις στρατηγικής</a:t>
            </a:r>
          </a:p>
        </p:txBody>
      </p:sp>
      <p:sp>
        <p:nvSpPr>
          <p:cNvPr id="3" name="Θέση περιεχομένου 2"/>
          <p:cNvSpPr>
            <a:spLocks noGrp="1"/>
          </p:cNvSpPr>
          <p:nvPr>
            <p:ph idx="1"/>
          </p:nvPr>
        </p:nvSpPr>
        <p:spPr>
          <a:xfrm>
            <a:off x="457200" y="1844824"/>
            <a:ext cx="8229600" cy="4680520"/>
          </a:xfrm>
        </p:spPr>
        <p:txBody>
          <a:bodyPr>
            <a:noAutofit/>
          </a:bodyPr>
          <a:lstStyle/>
          <a:p>
            <a:pPr marL="0" indent="0">
              <a:buNone/>
            </a:pPr>
            <a:r>
              <a:rPr lang="el-GR" sz="1600" dirty="0"/>
              <a:t>Λάβαμε υπόψη τις παρακάτω ανάγκες/παραμέτρους:</a:t>
            </a:r>
            <a:endParaRPr lang="en-US" sz="1600" dirty="0"/>
          </a:p>
          <a:p>
            <a:pPr marL="0" indent="0">
              <a:buNone/>
            </a:pPr>
            <a:endParaRPr lang="el-GR" sz="1600" dirty="0"/>
          </a:p>
          <a:p>
            <a:r>
              <a:rPr lang="el-GR" sz="1600" dirty="0"/>
              <a:t>Ενεργοποίηση του παραγωγικού δυναμικού του νησιού σε κοινή κατεύθυνση.</a:t>
            </a:r>
          </a:p>
          <a:p>
            <a:endParaRPr lang="el-GR" sz="1600" dirty="0"/>
          </a:p>
          <a:p>
            <a:r>
              <a:rPr lang="el-GR" sz="1600" dirty="0" err="1"/>
              <a:t>Ενιαιοποίηση</a:t>
            </a:r>
            <a:r>
              <a:rPr lang="el-GR" sz="1600" dirty="0"/>
              <a:t> του τουριστικού προϊόντος και των δράσεων που το εκφράζουν ώστε να μην εμφανίζονται ως ανεξάρτητες μεταξύ τους και, συνεπώς, αποσπασματικές.</a:t>
            </a:r>
          </a:p>
          <a:p>
            <a:endParaRPr lang="el-GR" sz="1600" dirty="0"/>
          </a:p>
          <a:p>
            <a:r>
              <a:rPr lang="el-GR" sz="1600" dirty="0"/>
              <a:t>Άντληση επισκεπτών τόσο από τις αγορές ενδιαφέροντος του εξωτερικού όσο και από όμορους προορισμούς με σημαντική </a:t>
            </a:r>
            <a:r>
              <a:rPr lang="el-GR" sz="1600" dirty="0" err="1"/>
              <a:t>επισκεψιμότητα</a:t>
            </a:r>
            <a:r>
              <a:rPr lang="el-GR" sz="1600" dirty="0"/>
              <a:t> και με τους οποίους συνδέεται η Σύρος, όπως είναι η Μύκονος και η Σαντορίνη. (διερεύνηση για την προβολή του νησιού στην αγορά της Βαυαρίας, στη Ομοσπονδία της Βόρειας Ρηνανίας – Βεστφαλίας, στις Χώρες της Βαλτικής καθώς και καταχωρήσεις στους αερομεταφορείς των συγκεκριμένων χωρών (</a:t>
            </a:r>
            <a:r>
              <a:rPr lang="el-GR" sz="1600" dirty="0" err="1"/>
              <a:t>Smartlynx</a:t>
            </a:r>
            <a:r>
              <a:rPr lang="el-GR" sz="1600" dirty="0"/>
              <a:t> </a:t>
            </a:r>
            <a:r>
              <a:rPr lang="el-GR" sz="1600" dirty="0" err="1"/>
              <a:t>magazine</a:t>
            </a:r>
            <a:r>
              <a:rPr lang="el-GR" sz="1600" dirty="0"/>
              <a:t>, </a:t>
            </a:r>
            <a:r>
              <a:rPr lang="el-GR" sz="1600" dirty="0" err="1"/>
              <a:t>Nordica</a:t>
            </a:r>
            <a:r>
              <a:rPr lang="el-GR" sz="1600" dirty="0"/>
              <a:t>, </a:t>
            </a:r>
            <a:r>
              <a:rPr lang="el-GR" sz="1600" dirty="0" err="1"/>
              <a:t>Air</a:t>
            </a:r>
            <a:r>
              <a:rPr lang="el-GR" sz="1600" dirty="0"/>
              <a:t> </a:t>
            </a:r>
            <a:r>
              <a:rPr lang="el-GR" sz="1600" dirty="0" err="1"/>
              <a:t>Baltic</a:t>
            </a:r>
            <a:r>
              <a:rPr lang="el-GR" sz="1600" dirty="0"/>
              <a:t>, </a:t>
            </a:r>
            <a:r>
              <a:rPr lang="el-GR" sz="1600" dirty="0" err="1"/>
              <a:t>Avion</a:t>
            </a:r>
            <a:r>
              <a:rPr lang="el-GR" sz="1600" dirty="0"/>
              <a:t> </a:t>
            </a:r>
            <a:r>
              <a:rPr lang="el-GR" sz="1600" dirty="0" err="1"/>
              <a:t>express</a:t>
            </a:r>
            <a:r>
              <a:rPr lang="el-GR" sz="1600" dirty="0"/>
              <a:t>, </a:t>
            </a:r>
            <a:r>
              <a:rPr lang="el-GR" sz="1600" dirty="0" err="1"/>
              <a:t>Getjet</a:t>
            </a:r>
            <a:r>
              <a:rPr lang="el-GR" sz="1600" dirty="0"/>
              <a:t> </a:t>
            </a:r>
            <a:r>
              <a:rPr lang="el-GR" sz="1600" dirty="0" err="1"/>
              <a:t>airlines</a:t>
            </a:r>
            <a:r>
              <a:rPr lang="el-GR" sz="1600" dirty="0"/>
              <a:t>).  Επιπλέον σε Γαλλία και Ιταλία.</a:t>
            </a:r>
          </a:p>
          <a:p>
            <a:endParaRPr lang="el-GR" sz="1600" dirty="0"/>
          </a:p>
          <a:p>
            <a:r>
              <a:rPr lang="el-GR" sz="1600" dirty="0"/>
              <a:t>Ενίσχυση της εσωτερικής αγοράς με μεταστροφή των αδύναμων, έναντι του κυκλαδίτικου ανταγωνισμού , στοιχείων, σε δυνατά, χάρη σε συγκριτικά πλεονεκτήματα που μπορούν να επινοηθούν.</a:t>
            </a:r>
          </a:p>
          <a:p>
            <a:endParaRPr lang="el-GR" sz="1600" dirty="0"/>
          </a:p>
        </p:txBody>
      </p:sp>
    </p:spTree>
    <p:extLst>
      <p:ext uri="{BB962C8B-B14F-4D97-AF65-F5344CB8AC3E}">
        <p14:creationId xmlns:p14="http://schemas.microsoft.com/office/powerpoint/2010/main" val="117281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619672" y="1600200"/>
            <a:ext cx="7067128" cy="4525963"/>
          </a:xfrm>
        </p:spPr>
        <p:txBody>
          <a:bodyPr>
            <a:normAutofit/>
          </a:bodyPr>
          <a:lstStyle/>
          <a:p>
            <a:pPr marL="0" indent="0">
              <a:buNone/>
            </a:pPr>
            <a:r>
              <a:rPr lang="el-GR" sz="1800" dirty="0"/>
              <a:t>Στο πλαίσιο αυτό:</a:t>
            </a:r>
          </a:p>
          <a:p>
            <a:endParaRPr lang="el-GR" sz="1800" dirty="0"/>
          </a:p>
          <a:p>
            <a:pPr marL="0" indent="0">
              <a:buNone/>
            </a:pPr>
            <a:r>
              <a:rPr lang="el-GR" sz="1800" dirty="0"/>
              <a:t>Επιμένουμε στην  αισθητική κάλυψη της πλάτης της δεξαμενής και την αξιοποίησή της για την προβολή του νησιού και των εκδηλώσεων στη διάρκεια του καλοκαιριού.</a:t>
            </a:r>
          </a:p>
          <a:p>
            <a:pPr marL="0" indent="0">
              <a:buNone/>
            </a:pPr>
            <a:endParaRPr lang="el-GR" sz="1800" dirty="0"/>
          </a:p>
          <a:p>
            <a:pPr marL="0" indent="0">
              <a:buNone/>
            </a:pPr>
            <a:r>
              <a:rPr lang="el-GR" sz="1800" dirty="0"/>
              <a:t>Συνιστούμε τη συγκρότηση των επαγγελματιών σε συλλογικό επίπεδο για τον καλύτερο συντονισμό των δράσεων που θα αποφασιστούν από τη Δημοτική Αρχή. </a:t>
            </a:r>
          </a:p>
          <a:p>
            <a:endParaRPr lang="el-GR" sz="1800" dirty="0"/>
          </a:p>
        </p:txBody>
      </p:sp>
      <p:sp>
        <p:nvSpPr>
          <p:cNvPr id="4" name="Δεξιό βέλος 3"/>
          <p:cNvSpPr/>
          <p:nvPr/>
        </p:nvSpPr>
        <p:spPr>
          <a:xfrm>
            <a:off x="889059" y="256490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889059" y="386104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Τίτλος 1">
            <a:extLst>
              <a:ext uri="{FF2B5EF4-FFF2-40B4-BE49-F238E27FC236}">
                <a16:creationId xmlns:a16="http://schemas.microsoft.com/office/drawing/2014/main" id="{6734FE7D-67B4-4A66-B91D-8A762B41F3D2}"/>
              </a:ext>
            </a:extLst>
          </p:cNvPr>
          <p:cNvSpPr>
            <a:spLocks noGrp="1"/>
          </p:cNvSpPr>
          <p:nvPr>
            <p:ph type="title"/>
          </p:nvPr>
        </p:nvSpPr>
        <p:spPr>
          <a:xfrm>
            <a:off x="241176" y="116632"/>
            <a:ext cx="8579296" cy="1143000"/>
          </a:xfrm>
        </p:spPr>
        <p:txBody>
          <a:bodyPr>
            <a:normAutofit fontScale="90000"/>
          </a:bodyPr>
          <a:lstStyle/>
          <a:p>
            <a:r>
              <a:rPr lang="el-GR" dirty="0"/>
              <a:t>Σκεπτικό / πρώτες κινήσεις / προτάσεις στρατηγικής</a:t>
            </a:r>
          </a:p>
        </p:txBody>
      </p:sp>
    </p:spTree>
    <p:extLst>
      <p:ext uri="{BB962C8B-B14F-4D97-AF65-F5344CB8AC3E}">
        <p14:creationId xmlns:p14="http://schemas.microsoft.com/office/powerpoint/2010/main" val="298479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12968" cy="1143000"/>
          </a:xfrm>
        </p:spPr>
        <p:txBody>
          <a:bodyPr>
            <a:normAutofit fontScale="90000"/>
          </a:bodyPr>
          <a:lstStyle/>
          <a:p>
            <a:r>
              <a:rPr lang="el-GR" dirty="0"/>
              <a:t>Σκεπτικό / πρώτες κινήσεις / προτάσεις στρατηγικής</a:t>
            </a:r>
          </a:p>
        </p:txBody>
      </p:sp>
      <p:sp>
        <p:nvSpPr>
          <p:cNvPr id="3" name="Θέση περιεχομένου 2"/>
          <p:cNvSpPr>
            <a:spLocks noGrp="1"/>
          </p:cNvSpPr>
          <p:nvPr>
            <p:ph idx="1"/>
          </p:nvPr>
        </p:nvSpPr>
        <p:spPr>
          <a:xfrm>
            <a:off x="457200" y="1844824"/>
            <a:ext cx="8229600" cy="4896544"/>
          </a:xfrm>
        </p:spPr>
        <p:txBody>
          <a:bodyPr>
            <a:normAutofit fontScale="47500" lnSpcReduction="20000"/>
          </a:bodyPr>
          <a:lstStyle/>
          <a:p>
            <a:pPr marL="0" indent="0">
              <a:buNone/>
            </a:pPr>
            <a:r>
              <a:rPr lang="el-GR" sz="3400" dirty="0"/>
              <a:t>Με δεδομένο ότι το προϊόν «ήλιος - θάλασσα» εμφανίζεται πλέον αδύναμο σε οικονομικά μεγέθη έναντι ανταγωνιστικών προορισμών εκτός Ελλάδος, είναι αναγκαία η αναπροσαρμογή των στρατηγικών προσέγγισης των αγορών. Πολύ περισσότερο που βρισκόμαστε σε φάση μετάβασης από τον μαζικό στον επιλεκτικό χαρακτήρα των διακοπών</a:t>
            </a:r>
          </a:p>
          <a:p>
            <a:pPr marL="0" indent="0">
              <a:buNone/>
            </a:pPr>
            <a:endParaRPr lang="el-GR" sz="3400" dirty="0"/>
          </a:p>
          <a:p>
            <a:pPr marL="0" indent="0">
              <a:buNone/>
            </a:pPr>
            <a:r>
              <a:rPr lang="el-GR" sz="3400" dirty="0"/>
              <a:t>Η Σύρος, σε αντίθεση με άλλους περισσότερο καθιερωμένους τουριστικούς προορισμούς,  βρίσκεται σε πλεονεκτική θέση. Ευκαιρία να αναδείξει την ποιοτική διάσταση του τουριστικού της προϊόντος</a:t>
            </a:r>
            <a:r>
              <a:rPr lang="el-GR" sz="3400" b="1" dirty="0"/>
              <a:t>!</a:t>
            </a:r>
          </a:p>
          <a:p>
            <a:r>
              <a:rPr lang="el-GR" sz="3400" dirty="0"/>
              <a:t>Παράλληλα, πρέπει να αναπτυχθούν δράσεις «σαρώματος» των αγορών ώστε να διεκδικήσει, κατά το δυνατόν, μεγαλύτερο μερίδιο μέσω της αναγνώρισής της στον παγκόσμιο τουριστικό χάρτη.</a:t>
            </a:r>
          </a:p>
          <a:p>
            <a:endParaRPr lang="el-GR" sz="3400" dirty="0"/>
          </a:p>
          <a:p>
            <a:pPr marL="0" indent="0">
              <a:buNone/>
            </a:pPr>
            <a:r>
              <a:rPr lang="el-GR" sz="3400" dirty="0"/>
              <a:t>Άρα</a:t>
            </a:r>
          </a:p>
          <a:p>
            <a:pPr marL="914400" lvl="1" indent="-514350">
              <a:buFont typeface="+mj-lt"/>
              <a:buAutoNum type="arabicPeriod"/>
            </a:pPr>
            <a:r>
              <a:rPr lang="el-GR" sz="3400" b="1" dirty="0"/>
              <a:t>Συνδυασμός των παραδοσιακών αγορών με τις νέες </a:t>
            </a:r>
            <a:r>
              <a:rPr lang="el-GR" sz="3400" dirty="0"/>
              <a:t>και ανερχόμενες ταυτόχρονα με ένα πιο δυναμικό «στίγμα» του φάσματος των δυνατοτήτων της. </a:t>
            </a:r>
          </a:p>
          <a:p>
            <a:pPr marL="914400" lvl="1" indent="-514350">
              <a:buFont typeface="+mj-lt"/>
              <a:buAutoNum type="arabicPeriod"/>
            </a:pPr>
            <a:r>
              <a:rPr lang="el-GR" sz="3400" b="1" dirty="0"/>
              <a:t>Συνδυασμός των καθιερωμένων πρακτικών</a:t>
            </a:r>
            <a:r>
              <a:rPr lang="el-GR" sz="3400" dirty="0"/>
              <a:t> προσέγγισης των ομάδων πληθυσμού μέσω εκθεσιακών συμμετοχών, προωθητικών ενεργειών, οργάνωσης ταξιδιών εξοικείωσης και άλλων δράσεων που προκαλούν δημοσιότητα, όπως οι πολιτιστικές , αθλητικές κλπ. </a:t>
            </a:r>
            <a:r>
              <a:rPr lang="el-GR" sz="3400" b="1" dirty="0"/>
              <a:t>με άλλες καινοτόμες ιδέες </a:t>
            </a:r>
            <a:r>
              <a:rPr lang="el-GR" sz="3400" dirty="0"/>
              <a:t>που θα διασφαλίσουν το μέγιστο δυνατό αποτέλεσμα.</a:t>
            </a:r>
          </a:p>
          <a:p>
            <a:endParaRPr lang="el-GR" dirty="0"/>
          </a:p>
        </p:txBody>
      </p:sp>
      <p:sp>
        <p:nvSpPr>
          <p:cNvPr id="6" name="Έλλειψη 5"/>
          <p:cNvSpPr/>
          <p:nvPr/>
        </p:nvSpPr>
        <p:spPr>
          <a:xfrm>
            <a:off x="251520" y="4365104"/>
            <a:ext cx="936104" cy="432048"/>
          </a:xfrm>
          <a:prstGeom prst="ellipse">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1194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229600" cy="1143000"/>
          </a:xfrm>
        </p:spPr>
        <p:txBody>
          <a:bodyPr/>
          <a:lstStyle/>
          <a:p>
            <a:r>
              <a:rPr lang="el-GR" dirty="0"/>
              <a:t>Σύνθημα / </a:t>
            </a:r>
            <a:r>
              <a:rPr lang="en-US" dirty="0"/>
              <a:t>Logo</a:t>
            </a:r>
            <a:endParaRPr lang="el-GR" dirty="0"/>
          </a:p>
        </p:txBody>
      </p:sp>
      <p:sp>
        <p:nvSpPr>
          <p:cNvPr id="3" name="Θέση περιεχομένου 2"/>
          <p:cNvSpPr>
            <a:spLocks noGrp="1"/>
          </p:cNvSpPr>
          <p:nvPr>
            <p:ph idx="1"/>
          </p:nvPr>
        </p:nvSpPr>
        <p:spPr>
          <a:xfrm>
            <a:off x="457200" y="2027981"/>
            <a:ext cx="8229600" cy="4281339"/>
          </a:xfrm>
        </p:spPr>
        <p:txBody>
          <a:bodyPr>
            <a:normAutofit lnSpcReduction="10000"/>
          </a:bodyPr>
          <a:lstStyle/>
          <a:p>
            <a:pPr marL="0" indent="0">
              <a:buNone/>
            </a:pPr>
            <a:r>
              <a:rPr lang="el-GR" sz="1600" dirty="0"/>
              <a:t>Η Σύρος, ως πρωτεύουσα των Κυκλάδων, έχει το πλεονέκτημα της </a:t>
            </a:r>
            <a:r>
              <a:rPr lang="el-GR" sz="1600" dirty="0" err="1"/>
              <a:t>αναγνωρισιμότητας</a:t>
            </a:r>
            <a:r>
              <a:rPr lang="el-GR" sz="1600" dirty="0"/>
              <a:t> του συμπλέγματος των νησιών, ως ενιαίο σύνολο, στερούμενη όμως της δικής της «προσωπικότητας» που οφείλει να ενισχυθεί. </a:t>
            </a:r>
          </a:p>
          <a:p>
            <a:pPr marL="0" indent="0">
              <a:buNone/>
            </a:pPr>
            <a:endParaRPr lang="en-US" sz="1700" dirty="0"/>
          </a:p>
          <a:p>
            <a:endParaRPr lang="en-US" sz="1700" dirty="0"/>
          </a:p>
          <a:p>
            <a:pPr marL="0" indent="0">
              <a:buNone/>
            </a:pPr>
            <a:r>
              <a:rPr lang="el-GR" sz="1600" dirty="0"/>
              <a:t>Το σύνθημα 				           δίνει μεν τη διαφορετική </a:t>
            </a:r>
          </a:p>
          <a:p>
            <a:pPr marL="0" indent="0">
              <a:buNone/>
            </a:pPr>
            <a:endParaRPr lang="el-GR" sz="1600" dirty="0"/>
          </a:p>
          <a:p>
            <a:pPr marL="0" indent="0">
              <a:buNone/>
            </a:pPr>
            <a:endParaRPr lang="el-GR" sz="1600" dirty="0"/>
          </a:p>
          <a:p>
            <a:pPr marL="0" indent="0">
              <a:buNone/>
            </a:pPr>
            <a:r>
              <a:rPr lang="el-GR" sz="1600" dirty="0"/>
              <a:t>διάσταση ενός προορισμού που δεν έχει μόνο νησιωτικά χαρακτηριστικά και, </a:t>
            </a:r>
            <a:r>
              <a:rPr lang="el-GR" sz="1600" dirty="0" err="1"/>
              <a:t>εξειδικευόμενο</a:t>
            </a:r>
            <a:r>
              <a:rPr lang="el-GR" sz="1600" dirty="0"/>
              <a:t> θεματικά,  επεξηγεί τους λόγους που η Σύρος ξεχωρίζει από τα υπόλοιπα νησιά των Κυκλάδων. </a:t>
            </a:r>
          </a:p>
          <a:p>
            <a:pPr marL="0" indent="0">
              <a:buNone/>
            </a:pPr>
            <a:endParaRPr lang="el-GR" sz="2000" dirty="0"/>
          </a:p>
          <a:p>
            <a:pPr marL="0" indent="0">
              <a:buNone/>
            </a:pPr>
            <a:r>
              <a:rPr lang="el-GR" sz="2600" b="1" dirty="0">
                <a:solidFill>
                  <a:schemeClr val="accent6">
                    <a:lumMod val="75000"/>
                  </a:schemeClr>
                </a:solidFill>
              </a:rPr>
              <a:t>Πρότασή μας είναι να διατηρηθεί ως επεξηγηματικό σύνθημα ενός </a:t>
            </a:r>
            <a:r>
              <a:rPr lang="el-GR" sz="2600" b="1" dirty="0" err="1">
                <a:solidFill>
                  <a:schemeClr val="accent6">
                    <a:lumMod val="75000"/>
                  </a:schemeClr>
                </a:solidFill>
              </a:rPr>
              <a:t>Logo</a:t>
            </a:r>
            <a:r>
              <a:rPr lang="el-GR" sz="2600" b="1" dirty="0">
                <a:solidFill>
                  <a:schemeClr val="accent6">
                    <a:lumMod val="75000"/>
                  </a:schemeClr>
                </a:solidFill>
              </a:rPr>
              <a:t> ώστε να εξυπηρετεί την ενεργοποίηση του κινήτρου ενδιαφέροντος και </a:t>
            </a:r>
            <a:r>
              <a:rPr lang="el-GR" sz="2600" b="1" dirty="0" err="1">
                <a:solidFill>
                  <a:schemeClr val="accent6">
                    <a:lumMod val="75000"/>
                  </a:schemeClr>
                </a:solidFill>
              </a:rPr>
              <a:t>επισκεψιμότητας</a:t>
            </a:r>
            <a:r>
              <a:rPr lang="el-GR" sz="2600" b="1" dirty="0">
                <a:solidFill>
                  <a:schemeClr val="accent6">
                    <a:lumMod val="75000"/>
                  </a:schemeClr>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943" y="2694806"/>
            <a:ext cx="36099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487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229600" cy="1143000"/>
          </a:xfrm>
        </p:spPr>
        <p:txBody>
          <a:bodyPr/>
          <a:lstStyle/>
          <a:p>
            <a:r>
              <a:rPr lang="el-GR" dirty="0"/>
              <a:t>Σύνθημα / </a:t>
            </a:r>
            <a:r>
              <a:rPr lang="en-US" dirty="0"/>
              <a:t>Logo</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1600" dirty="0"/>
              <a:t>Περιγραφή του σκεπτικού:</a:t>
            </a:r>
          </a:p>
          <a:p>
            <a:pPr marL="0" indent="0">
              <a:buNone/>
            </a:pPr>
            <a:endParaRPr lang="el-GR" sz="900" dirty="0"/>
          </a:p>
          <a:p>
            <a:pPr marL="0" indent="0">
              <a:buNone/>
            </a:pPr>
            <a:r>
              <a:rPr lang="el-GR" sz="1600" b="1" dirty="0">
                <a:effectLst>
                  <a:outerShdw blurRad="38100" dist="38100" dir="2700000" algn="tl">
                    <a:srgbClr val="000000">
                      <a:alpha val="43137"/>
                    </a:srgbClr>
                  </a:outerShdw>
                </a:effectLst>
              </a:rPr>
              <a:t>Με στόχο: </a:t>
            </a:r>
          </a:p>
          <a:p>
            <a:pPr marL="0" indent="0">
              <a:buNone/>
            </a:pPr>
            <a:r>
              <a:rPr lang="el-GR" sz="1600" dirty="0"/>
              <a:t>Την ανάδειξη της Σύρου ως τόπου:</a:t>
            </a:r>
          </a:p>
          <a:p>
            <a:pPr lvl="1">
              <a:buFont typeface="Wingdings" pitchFamily="2" charset="2"/>
              <a:buChar char="§"/>
            </a:pPr>
            <a:r>
              <a:rPr lang="el-GR" sz="1600" dirty="0"/>
              <a:t>Που συνδυάζει το απόλυτα εναρμονισμένο θρησκευτικό στοιχείο.</a:t>
            </a:r>
          </a:p>
          <a:p>
            <a:pPr lvl="1">
              <a:buFont typeface="Wingdings" pitchFamily="2" charset="2"/>
              <a:buChar char="§"/>
            </a:pPr>
            <a:r>
              <a:rPr lang="el-GR" sz="1600" dirty="0"/>
              <a:t>Που αποτελεί τόπο , όχι μόνο διακοπών, αλλά ακόμα και διαμονής.</a:t>
            </a:r>
          </a:p>
          <a:p>
            <a:pPr lvl="1">
              <a:buFont typeface="Wingdings" pitchFamily="2" charset="2"/>
              <a:buChar char="§"/>
            </a:pPr>
            <a:r>
              <a:rPr lang="el-GR" sz="1600" dirty="0"/>
              <a:t>Που διαθέτει πληθώρα ενδιαφερόντων που καλύπτουν όλο το φάσμα των αναζητήσεων κάθε επισκέπτη.</a:t>
            </a:r>
          </a:p>
          <a:p>
            <a:pPr marL="0" indent="0">
              <a:buNone/>
            </a:pPr>
            <a:endParaRPr lang="el-GR" sz="900" dirty="0"/>
          </a:p>
          <a:p>
            <a:pPr marL="0" indent="0">
              <a:buNone/>
            </a:pPr>
            <a:r>
              <a:rPr lang="el-GR" sz="1600" b="1" dirty="0">
                <a:effectLst>
                  <a:outerShdw blurRad="38100" dist="38100" dir="2700000" algn="tl">
                    <a:srgbClr val="000000">
                      <a:alpha val="43137"/>
                    </a:srgbClr>
                  </a:outerShdw>
                </a:effectLst>
              </a:rPr>
              <a:t>Τη δημιουργία του κινήτρου:</a:t>
            </a:r>
          </a:p>
          <a:p>
            <a:pPr lvl="1">
              <a:buFont typeface="Wingdings" pitchFamily="2" charset="2"/>
              <a:buChar char="§"/>
            </a:pPr>
            <a:r>
              <a:rPr lang="el-GR" sz="1600" dirty="0"/>
              <a:t>ΤΗΣ ΠΕΡΙΕΡΓΕΙΑΣ σε όσα ο προορισμός διαθέτει και</a:t>
            </a:r>
          </a:p>
          <a:p>
            <a:pPr lvl="1">
              <a:buFont typeface="Wingdings" pitchFamily="2" charset="2"/>
              <a:buChar char="§"/>
            </a:pPr>
            <a:r>
              <a:rPr lang="el-GR" sz="1600" dirty="0"/>
              <a:t>ΤΗΣ ΠΙΣΤΗΣ  σε όσα  υπόσχεται στον υποψήφιο επισκέπτη του</a:t>
            </a:r>
            <a:endParaRPr lang="en-US" sz="1600" dirty="0"/>
          </a:p>
          <a:p>
            <a:endParaRPr lang="el-GR" sz="900" dirty="0"/>
          </a:p>
          <a:p>
            <a:pPr marL="0" indent="0">
              <a:buNone/>
            </a:pPr>
            <a:r>
              <a:rPr lang="el-GR" sz="1600" b="1" dirty="0">
                <a:effectLst>
                  <a:outerShdw blurRad="38100" dist="38100" dir="2700000" algn="tl">
                    <a:srgbClr val="000000">
                      <a:alpha val="43137"/>
                    </a:srgbClr>
                  </a:outerShdw>
                </a:effectLst>
              </a:rPr>
              <a:t>Την έμφαση:</a:t>
            </a:r>
          </a:p>
          <a:p>
            <a:pPr marL="0" indent="0">
              <a:buNone/>
            </a:pPr>
            <a:r>
              <a:rPr lang="el-GR" sz="1600" dirty="0"/>
              <a:t>Στα ποιοτικά χαρακτηριστικά του προορισμού και</a:t>
            </a:r>
          </a:p>
          <a:p>
            <a:pPr marL="0" indent="0">
              <a:buNone/>
            </a:pPr>
            <a:r>
              <a:rPr lang="el-GR" sz="1600" dirty="0"/>
              <a:t>Στο στοιχεία της ασφάλειας και της φιλικότητας …</a:t>
            </a:r>
          </a:p>
          <a:p>
            <a:pPr marL="0" indent="0">
              <a:buNone/>
            </a:pPr>
            <a:endParaRPr lang="el-GR" sz="1600" dirty="0"/>
          </a:p>
          <a:p>
            <a:pPr marL="0" indent="0" algn="r">
              <a:buNone/>
            </a:pPr>
            <a:r>
              <a:rPr lang="el-GR" sz="1600" b="1" dirty="0"/>
              <a:t>..ΕΠΙΛΕΓΟΥΜΕ ΝΑ ΔΩΣΟΥΜΕ ΤΟ ΜΗΝΥΜΑ ΟΤΙ….</a:t>
            </a:r>
          </a:p>
        </p:txBody>
      </p:sp>
    </p:spTree>
    <p:extLst>
      <p:ext uri="{BB962C8B-B14F-4D97-AF65-F5344CB8AC3E}">
        <p14:creationId xmlns:p14="http://schemas.microsoft.com/office/powerpoint/2010/main" val="153603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Σύνθημα / </a:t>
            </a:r>
            <a:r>
              <a:rPr lang="en-US" dirty="0"/>
              <a:t>Logo</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lgn="ctr">
              <a:buNone/>
            </a:pPr>
            <a:r>
              <a:rPr lang="el-GR" dirty="0"/>
              <a:t>..Η ΣΥΡΟΣ ΕΙΝΑΙ Ο ΤΟΠΟΣ ΠΟΥ ΠΡΕΠΕΙ ΚΑΝΕΙΣ ΝΑ ΤΟΝ ΠΙΣΤΕΨΕΙ… </a:t>
            </a:r>
          </a:p>
          <a:p>
            <a:pPr marL="0" indent="0" algn="ctr">
              <a:buNone/>
            </a:pPr>
            <a:r>
              <a:rPr lang="el-GR" dirty="0"/>
              <a:t>Ή </a:t>
            </a:r>
          </a:p>
          <a:p>
            <a:pPr marL="0" indent="0" algn="ctr">
              <a:buNone/>
            </a:pPr>
            <a:r>
              <a:rPr lang="el-GR" dirty="0"/>
              <a:t>ΝΑ ΤΟΝ ΕΠΙΣΚΕΦΘΕΙ </a:t>
            </a:r>
            <a:r>
              <a:rPr lang="el-GR" b="1" dirty="0"/>
              <a:t>ΑΝ ΠΙΣΤΕΥΕΙ….</a:t>
            </a:r>
          </a:p>
          <a:p>
            <a:pPr marL="0" indent="0">
              <a:buNone/>
            </a:pPr>
            <a:endParaRPr lang="el-GR" dirty="0"/>
          </a:p>
          <a:p>
            <a:pPr marL="0" indent="0">
              <a:buNone/>
            </a:pPr>
            <a:endParaRPr lang="el-GR" dirty="0"/>
          </a:p>
          <a:p>
            <a:pPr marL="0" indent="0" algn="ctr">
              <a:buNone/>
            </a:pPr>
            <a:r>
              <a:rPr lang="el-GR" sz="5200" dirty="0">
                <a:solidFill>
                  <a:schemeClr val="tx2">
                    <a:lumMod val="60000"/>
                    <a:lumOff val="40000"/>
                  </a:schemeClr>
                </a:solidFill>
              </a:rPr>
              <a:t>BE</a:t>
            </a:r>
            <a:r>
              <a:rPr lang="el-GR" sz="5200" dirty="0"/>
              <a:t>LI@VE</a:t>
            </a:r>
          </a:p>
          <a:p>
            <a:pPr marL="0" indent="0" algn="ctr">
              <a:buNone/>
            </a:pPr>
            <a:r>
              <a:rPr lang="el-GR" sz="5200" dirty="0"/>
              <a:t>SYROS</a:t>
            </a:r>
          </a:p>
          <a:p>
            <a:endParaRPr lang="el-GR" dirty="0"/>
          </a:p>
          <a:p>
            <a:pPr marL="0" indent="0">
              <a:buNone/>
            </a:pPr>
            <a:endParaRPr lang="el-GR" dirty="0"/>
          </a:p>
          <a:p>
            <a:pPr marL="0" indent="0">
              <a:buNone/>
            </a:pPr>
            <a:r>
              <a:rPr lang="el-GR" dirty="0"/>
              <a:t>Η διαφορετική χρωματική απόδοση εξυπηρετεί δύο στόχους:</a:t>
            </a:r>
          </a:p>
          <a:p>
            <a:r>
              <a:rPr lang="el-GR" dirty="0"/>
              <a:t>Καλούμε τον επισκέπτη ΝΑ ΠΙΣΤΕΨΕΙ ΣΤΗ ΣΥΡΟ</a:t>
            </a:r>
          </a:p>
          <a:p>
            <a:r>
              <a:rPr lang="el-GR" dirty="0"/>
              <a:t>Τον προτρέπουμε ΝΑ ΖΗΣΕΙ ΣΤΟ ΝΗΣΙ</a:t>
            </a:r>
          </a:p>
          <a:p>
            <a:endParaRPr lang="el-GR" dirty="0"/>
          </a:p>
        </p:txBody>
      </p:sp>
    </p:spTree>
    <p:extLst>
      <p:ext uri="{BB962C8B-B14F-4D97-AF65-F5344CB8AC3E}">
        <p14:creationId xmlns:p14="http://schemas.microsoft.com/office/powerpoint/2010/main" val="343762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Επιχειρηματολογία</a:t>
            </a:r>
            <a:endParaRPr lang="el-GR" dirty="0"/>
          </a:p>
        </p:txBody>
      </p:sp>
      <p:sp>
        <p:nvSpPr>
          <p:cNvPr id="3" name="Θέση περιεχομένου 2"/>
          <p:cNvSpPr>
            <a:spLocks noGrp="1"/>
          </p:cNvSpPr>
          <p:nvPr>
            <p:ph idx="1"/>
          </p:nvPr>
        </p:nvSpPr>
        <p:spPr>
          <a:xfrm>
            <a:off x="457200" y="2460029"/>
            <a:ext cx="8229600" cy="4281339"/>
          </a:xfrm>
        </p:spPr>
        <p:txBody>
          <a:bodyPr>
            <a:noAutofit/>
          </a:bodyPr>
          <a:lstStyle/>
          <a:p>
            <a:r>
              <a:rPr lang="el-GR" sz="1600" dirty="0"/>
              <a:t>Όταν ένας τόπος προσφέρεται όχι μόνο για να τον επισκεφθεί κανείς, αλλά και για να ζήσει σημαίνει ότι διαθέτει όλα τα εχέγγυα ασφαλούς και ποιοτικής διαμονής, από την νοσοκομειακή κάλυψη μέχρι τα ενδιαφέροντα ψυχαγωγίας. </a:t>
            </a:r>
          </a:p>
          <a:p>
            <a:endParaRPr lang="el-GR" sz="1600" dirty="0"/>
          </a:p>
          <a:p>
            <a:r>
              <a:rPr lang="el-GR" sz="1600" dirty="0"/>
              <a:t>Επί πλέον, το @ που αντικαθιστά το γράμμα E για τη λέξη “</a:t>
            </a:r>
            <a:r>
              <a:rPr lang="el-GR" sz="1600" dirty="0" err="1"/>
              <a:t>believe</a:t>
            </a:r>
            <a:r>
              <a:rPr lang="el-GR" sz="1600" dirty="0"/>
              <a:t>”, πέρα από το ότι διευκολύνει τη διπλή απόδοση της έννοιας της πίστης και της διαμονής,  με την έμφαση του </a:t>
            </a:r>
            <a:r>
              <a:rPr lang="el-GR" sz="1600" dirty="0" err="1"/>
              <a:t>be</a:t>
            </a:r>
            <a:r>
              <a:rPr lang="el-GR" sz="1600" dirty="0"/>
              <a:t> παρακινεί κάποιον ΝΑ ΕΙΝΑΙ ΚΑΙ ΝΑ ΖΗΣΕΙ εκεί. Γιατί όντως η Σύρος, αν την πιστέψει ο επισκέπτης, θα διαπιστώσει ότι είναι </a:t>
            </a:r>
            <a:r>
              <a:rPr lang="en-US" sz="1600" dirty="0"/>
              <a:t>MORE THAN AN ISLAND</a:t>
            </a:r>
            <a:r>
              <a:rPr lang="el-GR" sz="1600" dirty="0"/>
              <a:t>.</a:t>
            </a:r>
          </a:p>
          <a:p>
            <a:pPr marL="0" indent="0">
              <a:buNone/>
            </a:pPr>
            <a:endParaRPr lang="el-GR" sz="1600" dirty="0"/>
          </a:p>
        </p:txBody>
      </p:sp>
    </p:spTree>
    <p:extLst>
      <p:ext uri="{BB962C8B-B14F-4D97-AF65-F5344CB8AC3E}">
        <p14:creationId xmlns:p14="http://schemas.microsoft.com/office/powerpoint/2010/main" val="184217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9769" y="836712"/>
            <a:ext cx="8229600" cy="1143000"/>
          </a:xfrm>
        </p:spPr>
        <p:txBody>
          <a:bodyPr>
            <a:normAutofit fontScale="90000"/>
          </a:bodyPr>
          <a:lstStyle/>
          <a:p>
            <a:r>
              <a:rPr lang="el-GR" dirty="0"/>
              <a:t>Τουριστική στρατηγική Δήμου Σύρου-Ερμούπολης</a:t>
            </a:r>
            <a:br>
              <a:rPr lang="el-GR" dirty="0"/>
            </a:br>
            <a:br>
              <a:rPr lang="el-GR" dirty="0"/>
            </a:br>
            <a:r>
              <a:rPr lang="el-GR" dirty="0"/>
              <a:t> Δεδομένα</a:t>
            </a:r>
          </a:p>
        </p:txBody>
      </p:sp>
      <p:sp>
        <p:nvSpPr>
          <p:cNvPr id="3" name="Θέση περιεχομένου 2"/>
          <p:cNvSpPr>
            <a:spLocks noGrp="1"/>
          </p:cNvSpPr>
          <p:nvPr>
            <p:ph idx="1"/>
          </p:nvPr>
        </p:nvSpPr>
        <p:spPr>
          <a:xfrm>
            <a:off x="457200" y="2820069"/>
            <a:ext cx="8229600" cy="4281339"/>
          </a:xfrm>
        </p:spPr>
        <p:txBody>
          <a:bodyPr>
            <a:normAutofit fontScale="55000" lnSpcReduction="20000"/>
          </a:bodyPr>
          <a:lstStyle/>
          <a:p>
            <a:pPr>
              <a:buFont typeface="Wingdings" pitchFamily="2" charset="2"/>
              <a:buChar char="Ø"/>
            </a:pPr>
            <a:r>
              <a:rPr lang="el-GR" dirty="0"/>
              <a:t>Η Ελλάδα διαθέτει ένα αξιόλογο τουριστικό προϊόν που προσφέρεται ως «πρώτη ύλη» για αξιοποίηση. </a:t>
            </a:r>
          </a:p>
          <a:p>
            <a:pPr>
              <a:buFont typeface="Wingdings" pitchFamily="2" charset="2"/>
              <a:buChar char="Ø"/>
            </a:pPr>
            <a:r>
              <a:rPr lang="el-GR" dirty="0"/>
              <a:t>Η Ελλάδα, ως ταξιδιωτικός προορισμός εισέρχεται εφέτος σε ένα ιδιαίτερα ανταγωνιστικό πεδίο. </a:t>
            </a:r>
          </a:p>
          <a:p>
            <a:pPr marL="857250" lvl="1" indent="-457200">
              <a:buFont typeface="Arial" pitchFamily="34" charset="0"/>
              <a:buChar char="•"/>
            </a:pPr>
            <a:r>
              <a:rPr lang="el-GR" dirty="0"/>
              <a:t>η δυναμική διείσδυση της Κροατίας στην αμερικανική αγορά, </a:t>
            </a:r>
          </a:p>
          <a:p>
            <a:pPr marL="857250" lvl="1" indent="-457200">
              <a:buFont typeface="Arial" pitchFamily="34" charset="0"/>
              <a:buChar char="•"/>
            </a:pPr>
            <a:r>
              <a:rPr lang="el-GR" dirty="0"/>
              <a:t>η επανάκαμψη της Αιγύπτου και της Τυνησίας  στο προσκήνιο των χωρών υποδοχής τουριστών , </a:t>
            </a:r>
          </a:p>
          <a:p>
            <a:pPr marL="857250" lvl="1" indent="-457200">
              <a:buFont typeface="Arial" pitchFamily="34" charset="0"/>
              <a:buChar char="•"/>
            </a:pPr>
            <a:r>
              <a:rPr lang="el-GR" dirty="0"/>
              <a:t>οι άγνωστες, προς το παρόν, επιπτώσεις στη βρετανική ζήτηση λόγω του BREXIT και  </a:t>
            </a:r>
          </a:p>
          <a:p>
            <a:pPr marL="857250" lvl="1" indent="-457200">
              <a:buFont typeface="Arial" pitchFamily="34" charset="0"/>
              <a:buChar char="•"/>
            </a:pPr>
            <a:r>
              <a:rPr lang="el-GR" dirty="0"/>
              <a:t>η ενίσχυση της ζήτησης για Τουρκία λόγω της υποτίμησης  της  λίρας,</a:t>
            </a:r>
          </a:p>
          <a:p>
            <a:pPr marL="361950" indent="0">
              <a:buNone/>
            </a:pPr>
            <a:r>
              <a:rPr lang="el-GR" dirty="0"/>
              <a:t>επιβάλλουν αναπροσαρμογή και ένταση της προσπάθειας τόσο για τη διατήρηση του μεριδίου της διεθνούς τουριστικής αγοράς  όσο και για την προσέγγιση νέων χωρών αποστολής τουριστών.</a:t>
            </a:r>
          </a:p>
          <a:p>
            <a:pPr>
              <a:buFont typeface="Wingdings" pitchFamily="2" charset="2"/>
              <a:buChar char="Ø"/>
            </a:pPr>
            <a:r>
              <a:rPr lang="el-GR" dirty="0"/>
              <a:t>Σύμφωνα με το </a:t>
            </a:r>
            <a:r>
              <a:rPr lang="el-GR" dirty="0" err="1"/>
              <a:t>marketing</a:t>
            </a:r>
            <a:r>
              <a:rPr lang="el-GR" dirty="0"/>
              <a:t> </a:t>
            </a:r>
            <a:r>
              <a:rPr lang="el-GR" dirty="0" err="1"/>
              <a:t>plan</a:t>
            </a:r>
            <a:r>
              <a:rPr lang="el-GR" dirty="0"/>
              <a:t>  της Περιφέρειας Νοτίου Αιγαίου για το διάστημα 2015-2020, για τις Κυκλάδες, κυριότερες αγορές είναι το Ηνωμένο βασίλειο, η Γερμανία, η Ιταλία, η Γαλλία, οι ΗΠΑ και η Αυστραλία. </a:t>
            </a:r>
          </a:p>
        </p:txBody>
      </p:sp>
    </p:spTree>
    <p:extLst>
      <p:ext uri="{BB962C8B-B14F-4D97-AF65-F5344CB8AC3E}">
        <p14:creationId xmlns:p14="http://schemas.microsoft.com/office/powerpoint/2010/main" val="117194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Επιχειρηματολογία</a:t>
            </a:r>
            <a:endParaRPr lang="el-GR" dirty="0"/>
          </a:p>
        </p:txBody>
      </p:sp>
      <p:sp>
        <p:nvSpPr>
          <p:cNvPr id="3" name="Θέση περιεχομένου 2"/>
          <p:cNvSpPr>
            <a:spLocks noGrp="1"/>
          </p:cNvSpPr>
          <p:nvPr>
            <p:ph idx="1"/>
          </p:nvPr>
        </p:nvSpPr>
        <p:spPr>
          <a:xfrm>
            <a:off x="374848" y="2099989"/>
            <a:ext cx="8229600" cy="4281339"/>
          </a:xfrm>
        </p:spPr>
        <p:txBody>
          <a:bodyPr>
            <a:noAutofit/>
          </a:bodyPr>
          <a:lstStyle/>
          <a:p>
            <a:r>
              <a:rPr lang="el-GR" sz="1600" dirty="0"/>
              <a:t>Η πρωτοτυπία επίσης του προτεινόμενου </a:t>
            </a:r>
            <a:r>
              <a:rPr lang="en-US" sz="1600" dirty="0"/>
              <a:t>LOGO</a:t>
            </a:r>
            <a:r>
              <a:rPr lang="el-GR" sz="1600" dirty="0"/>
              <a:t>, πέρα από τη δυναμική του διάσταση, έγκειται και στο γεγονός ότι συνήθως προτάσσεται το τοπωνύμιο και ακολουθεί το σύνθημα. Στην προκειμένη περίπτωση, ακριβώς για να τονιστεί η ανάγκη να πιστέψει κανείς σε αυτό τον τόπο, το σύνθημα προηγείται του τοπωνυμίου. </a:t>
            </a:r>
          </a:p>
          <a:p>
            <a:endParaRPr lang="el-GR" sz="1600" dirty="0"/>
          </a:p>
          <a:p>
            <a:r>
              <a:rPr lang="el-GR" sz="1600" dirty="0"/>
              <a:t>Επί πλέον, η χρήση του @  προσδίδει και του τεχνολογικά σύγχρονου προορισμού σε αντιδιαστολή με το ανεξερεύνητο και το παρθένο που μπορεί μεν να παρακινεί το ενδιαφέρον κάποιας μερίδας των επισκεπτών, ωστόσο, δεν εξυπηρετεί το στόχο ΤΗΣ ΑΣΦΑΛΕΙΑΣ ΚΑΙ ΤΗΣ ΠΟΙΟΤΗΤΑΣ ΖΩΗΣ που, επίσης, αποτελούν ζητούμενα για την προσέγγιση του ποιοτικού κοινού στο οποίο ο προορισμός απευθύνεται.</a:t>
            </a:r>
          </a:p>
        </p:txBody>
      </p:sp>
    </p:spTree>
    <p:extLst>
      <p:ext uri="{BB962C8B-B14F-4D97-AF65-F5344CB8AC3E}">
        <p14:creationId xmlns:p14="http://schemas.microsoft.com/office/powerpoint/2010/main" val="270565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Επιχειρηματολογία</a:t>
            </a:r>
          </a:p>
        </p:txBody>
      </p:sp>
      <p:sp>
        <p:nvSpPr>
          <p:cNvPr id="3" name="Θέση περιεχομένου 2"/>
          <p:cNvSpPr>
            <a:spLocks noGrp="1"/>
          </p:cNvSpPr>
          <p:nvPr>
            <p:ph idx="1"/>
          </p:nvPr>
        </p:nvSpPr>
        <p:spPr/>
        <p:txBody>
          <a:bodyPr>
            <a:normAutofit/>
          </a:bodyPr>
          <a:lstStyle/>
          <a:p>
            <a:r>
              <a:rPr lang="el-GR" sz="1600" dirty="0"/>
              <a:t>Για την επιλογή του συγκεκριμένου συνθήματος, σε συνδυασμό με το MORE THAN AN ISLA</a:t>
            </a:r>
            <a:r>
              <a:rPr lang="en-US" sz="1600" dirty="0"/>
              <a:t>ND</a:t>
            </a:r>
            <a:r>
              <a:rPr lang="el-GR" sz="1600" dirty="0"/>
              <a:t> ελήφθησαν υπόψη τα ιδιαίτερα χαρακτηριστικά των ανταγωνιστικών νησιών όπως περιγράφηκαν παραπάνω ώστε τα στοιχεία της Πίστης αλλά και της φιλικότητας και ασφάλειας ως προς τη διαμονή, ανεξάρτητα από το χρόνο επιλογής της επίσκεψης, να αναδεικνύουν ένα συγκριτικό πλεονέκτημα για τον τόπο. </a:t>
            </a:r>
          </a:p>
          <a:p>
            <a:endParaRPr lang="el-GR" dirty="0"/>
          </a:p>
          <a:p>
            <a:pPr marL="0" indent="0">
              <a:buNone/>
            </a:pPr>
            <a:r>
              <a:rPr lang="el-GR" sz="1900" dirty="0"/>
              <a:t>ΔΗΛΑΔΗ : </a:t>
            </a:r>
          </a:p>
          <a:p>
            <a:pPr marL="0" indent="0">
              <a:buNone/>
            </a:pPr>
            <a:r>
              <a:rPr lang="el-GR" sz="1900" dirty="0"/>
              <a:t>Η Σύρος δεν είναι απλά τόπος διακοπών όπου το «χρώμα» το δίνουν τα πλήθη των επισκεπτών ούτε είναι ένας </a:t>
            </a:r>
            <a:r>
              <a:rPr lang="el-GR" sz="1900" dirty="0" err="1"/>
              <a:t>προσκυνηματικός</a:t>
            </a:r>
            <a:r>
              <a:rPr lang="el-GR" sz="1900" dirty="0"/>
              <a:t> ή τόπος που, απλά, προσφέρει ΗΛΙΟ ΚΑΙ ΘΑΛΑΣΣΑ ΜΟΝΟ. </a:t>
            </a:r>
          </a:p>
          <a:p>
            <a:endParaRPr lang="el-GR" dirty="0"/>
          </a:p>
        </p:txBody>
      </p:sp>
    </p:spTree>
    <p:extLst>
      <p:ext uri="{BB962C8B-B14F-4D97-AF65-F5344CB8AC3E}">
        <p14:creationId xmlns:p14="http://schemas.microsoft.com/office/powerpoint/2010/main" val="396147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2287" y="5521276"/>
            <a:ext cx="5516015" cy="566738"/>
          </a:xfrm>
        </p:spPr>
        <p:txBody>
          <a:bodyPr/>
          <a:lstStyle/>
          <a:p>
            <a:r>
              <a:rPr lang="el-GR" dirty="0"/>
              <a:t>Βέλτιστες πρακτικές / προτάσεις ενεργειών</a:t>
            </a:r>
          </a:p>
        </p:txBody>
      </p:sp>
      <p:pic>
        <p:nvPicPr>
          <p:cNvPr id="3076" name="Picture 4" descr="Image result for συρος&quot;"/>
          <p:cNvPicPr>
            <a:picLocks noChangeAspect="1" noChangeArrowheads="1"/>
          </p:cNvPicPr>
          <p:nvPr/>
        </p:nvPicPr>
        <p:blipFill rotWithShape="1">
          <a:blip r:embed="rId2">
            <a:extLst>
              <a:ext uri="{28A0092B-C50C-407E-A947-70E740481C1C}">
                <a14:useLocalDpi xmlns:a14="http://schemas.microsoft.com/office/drawing/2010/main" val="0"/>
              </a:ext>
            </a:extLst>
          </a:blip>
          <a:srcRect t="2254"/>
          <a:stretch/>
        </p:blipFill>
        <p:spPr bwMode="auto">
          <a:xfrm>
            <a:off x="1835696" y="2420888"/>
            <a:ext cx="5472607" cy="309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4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229600" cy="1143000"/>
          </a:xfrm>
        </p:spPr>
        <p:txBody>
          <a:bodyPr>
            <a:normAutofit fontScale="90000"/>
          </a:bodyPr>
          <a:lstStyle/>
          <a:p>
            <a:r>
              <a:rPr lang="el-GR" dirty="0"/>
              <a:t>Σεμινάριο τουριστικής εκπαίδευσης</a:t>
            </a:r>
          </a:p>
        </p:txBody>
      </p:sp>
      <p:sp>
        <p:nvSpPr>
          <p:cNvPr id="3" name="Θέση περιεχομένου 2"/>
          <p:cNvSpPr>
            <a:spLocks noGrp="1"/>
          </p:cNvSpPr>
          <p:nvPr>
            <p:ph idx="1"/>
          </p:nvPr>
        </p:nvSpPr>
        <p:spPr>
          <a:xfrm>
            <a:off x="457200" y="2460029"/>
            <a:ext cx="8229600" cy="4281339"/>
          </a:xfrm>
        </p:spPr>
        <p:txBody>
          <a:bodyPr>
            <a:normAutofit/>
          </a:bodyPr>
          <a:lstStyle/>
          <a:p>
            <a:pPr marL="0" indent="0">
              <a:buNone/>
            </a:pPr>
            <a:r>
              <a:rPr lang="el-GR" sz="1600" dirty="0"/>
              <a:t>Προτείνεται η οργάνωση σεμιναρίου, πριν την έναρξη της επόμενης τουριστικής περιόδου, με στόχο την εκπαίδευση των επαγγελματιών σε επίπεδο Ανθρώπινων και Δημοσίων Σχέσεων καθώς και Επικοινωνίας, συμπεριλαμβανομένης της συμπεριφοράς προς τον πελάτη αλλά και την επικοινωνιακή διαχείριση κρίσης.</a:t>
            </a:r>
          </a:p>
          <a:p>
            <a:pPr marL="0" indent="0">
              <a:buNone/>
            </a:pPr>
            <a:endParaRPr lang="el-GR" sz="1600" dirty="0"/>
          </a:p>
          <a:p>
            <a:pPr marL="0" indent="0">
              <a:buNone/>
            </a:pPr>
            <a:r>
              <a:rPr lang="el-GR" sz="1600" dirty="0"/>
              <a:t>Έτσι, στη συνέχεια θα έχουμε τη δυνατότητα μέτρησης του βαθμού ικανοποίησης των τουριστών στη λογική του κατά πόσον βρήκαν στον τόπο που επισκέφθηκαν όσα τους υποσχέθηκε ο προορισμός.</a:t>
            </a:r>
          </a:p>
        </p:txBody>
      </p:sp>
    </p:spTree>
    <p:extLst>
      <p:ext uri="{BB962C8B-B14F-4D97-AF65-F5344CB8AC3E}">
        <p14:creationId xmlns:p14="http://schemas.microsoft.com/office/powerpoint/2010/main" val="34867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44624"/>
            <a:ext cx="8712968" cy="1143000"/>
          </a:xfrm>
        </p:spPr>
        <p:txBody>
          <a:bodyPr>
            <a:normAutofit fontScale="90000"/>
          </a:bodyPr>
          <a:lstStyle/>
          <a:p>
            <a:r>
              <a:rPr lang="el-GR" dirty="0"/>
              <a:t>Βέλτιστες πρακτικές / Παραδείγματα για τον πολιτιστικό τουρισμό</a:t>
            </a:r>
          </a:p>
        </p:txBody>
      </p:sp>
      <p:sp>
        <p:nvSpPr>
          <p:cNvPr id="3" name="Θέση περιεχομένου 2"/>
          <p:cNvSpPr>
            <a:spLocks noGrp="1"/>
          </p:cNvSpPr>
          <p:nvPr>
            <p:ph idx="1"/>
          </p:nvPr>
        </p:nvSpPr>
        <p:spPr>
          <a:xfrm>
            <a:off x="1579332" y="1904058"/>
            <a:ext cx="7139136" cy="4525963"/>
          </a:xfrm>
        </p:spPr>
        <p:txBody>
          <a:bodyPr>
            <a:normAutofit/>
          </a:bodyPr>
          <a:lstStyle/>
          <a:p>
            <a:pPr marL="0" indent="0">
              <a:buNone/>
            </a:pPr>
            <a:r>
              <a:rPr lang="el-GR" sz="1600" dirty="0"/>
              <a:t>Ο πολιτισμός εισέρχεται σε μία νέα φάση όπου αναγνωρίζεται ως σημαντικό πλεονέκτημα κάθε πόλης λόγω των οικονομικών και κοινωνικών πλεονεκτημάτων που επιφέρει, αλλά και λόγω της άμεσης σύνδεσής του με τον αστικό τουρισμό.</a:t>
            </a:r>
          </a:p>
          <a:p>
            <a:pPr marL="0" indent="0">
              <a:buNone/>
            </a:pPr>
            <a:endParaRPr lang="el-GR" sz="1600" dirty="0"/>
          </a:p>
          <a:p>
            <a:pPr marL="0" indent="0">
              <a:buNone/>
            </a:pPr>
            <a:r>
              <a:rPr lang="el-GR" sz="1600" b="1" dirty="0"/>
              <a:t>Προτείνεται:</a:t>
            </a:r>
          </a:p>
          <a:p>
            <a:pPr marL="0" indent="0">
              <a:buNone/>
            </a:pPr>
            <a:r>
              <a:rPr lang="el-GR" sz="1600" dirty="0"/>
              <a:t>Η ουσιαστική συμμετοχή της τοπικής κοινωνίας στο σχεδιασμό και την υλοποίηση των επεμβάσεων. </a:t>
            </a:r>
          </a:p>
          <a:p>
            <a:pPr marL="0" indent="0">
              <a:buNone/>
            </a:pPr>
            <a:endParaRPr lang="el-GR" sz="1600" dirty="0"/>
          </a:p>
          <a:p>
            <a:pPr marL="0" indent="0">
              <a:buNone/>
            </a:pPr>
            <a:r>
              <a:rPr lang="el-GR" sz="1600" dirty="0"/>
              <a:t>Η ανάδειξη της ιστορικής, πολιτιστικής κληρονομιάς και η προώθηση της αρχιτεκτονικής και της καλλιτεχνικής δημιουργίας.</a:t>
            </a:r>
          </a:p>
          <a:p>
            <a:pPr marL="0" indent="0">
              <a:buNone/>
            </a:pPr>
            <a:endParaRPr lang="el-GR" sz="1600" dirty="0"/>
          </a:p>
          <a:p>
            <a:pPr marL="0" indent="0">
              <a:buNone/>
            </a:pPr>
            <a:r>
              <a:rPr lang="el-GR" sz="1600" dirty="0"/>
              <a:t>Η επαναχρησιμοποίηση του κτιριακού αποθέματος όπου και εάν υπάρχει στην Ερμούπολη και είτε αυτό ανήκει στο Δημόσιο είτε σε ιδιωτικούς φορείς του Πολιτισμού. </a:t>
            </a:r>
          </a:p>
        </p:txBody>
      </p:sp>
      <p:sp>
        <p:nvSpPr>
          <p:cNvPr id="4" name="Ορθογώνιο 3"/>
          <p:cNvSpPr/>
          <p:nvPr/>
        </p:nvSpPr>
        <p:spPr>
          <a:xfrm>
            <a:off x="1043608" y="2996952"/>
            <a:ext cx="535724" cy="923330"/>
          </a:xfrm>
          <a:prstGeom prst="rect">
            <a:avLst/>
          </a:prstGeom>
          <a:noFill/>
        </p:spPr>
        <p:txBody>
          <a:bodyPr wrap="none" lIns="91440" tIns="45720" rIns="91440" bIns="45720">
            <a:spAutoFit/>
          </a:bodyPr>
          <a:lstStyle/>
          <a:p>
            <a:pPr algn="ctr"/>
            <a:r>
              <a:rPr lang="el-GR" sz="5400" b="1" cap="none" spc="0"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1</a:t>
            </a:r>
          </a:p>
        </p:txBody>
      </p:sp>
      <p:sp>
        <p:nvSpPr>
          <p:cNvPr id="5" name="Ορθογώνιο 4"/>
          <p:cNvSpPr/>
          <p:nvPr/>
        </p:nvSpPr>
        <p:spPr>
          <a:xfrm>
            <a:off x="1049268" y="3873822"/>
            <a:ext cx="535724" cy="923330"/>
          </a:xfrm>
          <a:prstGeom prst="rect">
            <a:avLst/>
          </a:prstGeom>
          <a:noFill/>
        </p:spPr>
        <p:txBody>
          <a:bodyPr wrap="none" lIns="91440" tIns="45720" rIns="91440" bIns="45720">
            <a:spAutoFit/>
          </a:bodyPr>
          <a:lstStyle/>
          <a:p>
            <a:pPr algn="ctr"/>
            <a:r>
              <a:rPr lang="el-GR" sz="5400" b="1" cap="none" spc="0"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2</a:t>
            </a:r>
          </a:p>
        </p:txBody>
      </p:sp>
      <p:sp>
        <p:nvSpPr>
          <p:cNvPr id="6" name="Ορθογώνιο 5"/>
          <p:cNvSpPr/>
          <p:nvPr/>
        </p:nvSpPr>
        <p:spPr>
          <a:xfrm>
            <a:off x="1043608" y="4953942"/>
            <a:ext cx="535724" cy="923330"/>
          </a:xfrm>
          <a:prstGeom prst="rect">
            <a:avLst/>
          </a:prstGeom>
          <a:noFill/>
        </p:spPr>
        <p:txBody>
          <a:bodyPr wrap="none" lIns="91440" tIns="45720" rIns="91440" bIns="45720">
            <a:spAutoFit/>
          </a:bodyPr>
          <a:lstStyle/>
          <a:p>
            <a:pPr algn="ctr"/>
            <a:r>
              <a:rPr lang="el-GR" sz="5400" b="1" cap="none" spc="0"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3</a:t>
            </a:r>
          </a:p>
        </p:txBody>
      </p:sp>
    </p:spTree>
    <p:extLst>
      <p:ext uri="{BB962C8B-B14F-4D97-AF65-F5344CB8AC3E}">
        <p14:creationId xmlns:p14="http://schemas.microsoft.com/office/powerpoint/2010/main" val="129116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384"/>
            <a:ext cx="8712968" cy="1143000"/>
          </a:xfrm>
        </p:spPr>
        <p:txBody>
          <a:bodyPr>
            <a:normAutofit fontScale="90000"/>
          </a:bodyPr>
          <a:lstStyle/>
          <a:p>
            <a:r>
              <a:rPr lang="el-GR" dirty="0"/>
              <a:t>Βέλτιστες πρακτικές / Παραδείγματα για τον πολιτιστικό τουρισμό</a:t>
            </a:r>
          </a:p>
        </p:txBody>
      </p:sp>
      <p:sp>
        <p:nvSpPr>
          <p:cNvPr id="3" name="Θέση περιεχομένου 2"/>
          <p:cNvSpPr>
            <a:spLocks noGrp="1"/>
          </p:cNvSpPr>
          <p:nvPr>
            <p:ph idx="1"/>
          </p:nvPr>
        </p:nvSpPr>
        <p:spPr>
          <a:xfrm>
            <a:off x="1651340" y="1945332"/>
            <a:ext cx="6995120" cy="4525963"/>
          </a:xfrm>
        </p:spPr>
        <p:txBody>
          <a:bodyPr>
            <a:normAutofit/>
          </a:bodyPr>
          <a:lstStyle/>
          <a:p>
            <a:pPr marL="0" indent="0">
              <a:buNone/>
            </a:pPr>
            <a:r>
              <a:rPr lang="el-GR" sz="1600" dirty="0"/>
              <a:t>Η δημιουργία και λειτουργία Γραφείου Πληροφοριών για την ενημέρωση των επισκεπτών για τις παροχές του νησιού σε επίπεδο καταλυμάτων, εστίασης και αναψυχής  αλλά και τα δρώμενα της περιόδου.</a:t>
            </a:r>
          </a:p>
          <a:p>
            <a:pPr marL="0" indent="0">
              <a:buNone/>
            </a:pPr>
            <a:endParaRPr lang="el-GR" sz="1600" dirty="0"/>
          </a:p>
          <a:p>
            <a:pPr marL="0" indent="0">
              <a:buNone/>
            </a:pPr>
            <a:r>
              <a:rPr lang="el-GR" sz="1600" dirty="0"/>
              <a:t>Η οργάνωση εκδηλώσεων στη βάση της ενεργοποίησης των πολιτών (εθελοντισμός) ή και με συνεργασία με αρμόδιους παράγοντες της πολιτιστικής ζωής.</a:t>
            </a:r>
          </a:p>
        </p:txBody>
      </p:sp>
      <p:sp>
        <p:nvSpPr>
          <p:cNvPr id="4" name="Ορθογώνιο 3"/>
          <p:cNvSpPr/>
          <p:nvPr/>
        </p:nvSpPr>
        <p:spPr>
          <a:xfrm>
            <a:off x="1115616" y="1931839"/>
            <a:ext cx="535724" cy="923330"/>
          </a:xfrm>
          <a:prstGeom prst="rect">
            <a:avLst/>
          </a:prstGeom>
          <a:noFill/>
        </p:spPr>
        <p:txBody>
          <a:bodyPr wrap="none" lIns="91440" tIns="45720" rIns="91440" bIns="45720">
            <a:spAutoFit/>
          </a:bodyPr>
          <a:lstStyle/>
          <a:p>
            <a:pPr algn="ctr"/>
            <a:r>
              <a:rPr lang="el-GR" sz="5400" b="1" cap="none" spc="0"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4</a:t>
            </a:r>
          </a:p>
        </p:txBody>
      </p:sp>
      <p:sp>
        <p:nvSpPr>
          <p:cNvPr id="5" name="Ορθογώνιο 4"/>
          <p:cNvSpPr/>
          <p:nvPr/>
        </p:nvSpPr>
        <p:spPr>
          <a:xfrm>
            <a:off x="1126028" y="2992189"/>
            <a:ext cx="535724" cy="923330"/>
          </a:xfrm>
          <a:prstGeom prst="rect">
            <a:avLst/>
          </a:prstGeom>
          <a:noFill/>
        </p:spPr>
        <p:txBody>
          <a:bodyPr wrap="none" lIns="91440" tIns="45720" rIns="91440" bIns="45720">
            <a:spAutoFit/>
          </a:bodyPr>
          <a:lstStyle/>
          <a:p>
            <a:pPr algn="ctr"/>
            <a:r>
              <a:rPr lang="el-GR" sz="5400" b="1" cap="none" spc="0"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5</a:t>
            </a:r>
          </a:p>
        </p:txBody>
      </p:sp>
    </p:spTree>
    <p:extLst>
      <p:ext uri="{BB962C8B-B14F-4D97-AF65-F5344CB8AC3E}">
        <p14:creationId xmlns:p14="http://schemas.microsoft.com/office/powerpoint/2010/main" val="205010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Μεθοδολογική προσέγγιση / Προτεραιότητες</a:t>
            </a:r>
          </a:p>
        </p:txBody>
      </p:sp>
      <p:sp>
        <p:nvSpPr>
          <p:cNvPr id="3" name="Θέση περιεχομένου 2"/>
          <p:cNvSpPr>
            <a:spLocks noGrp="1"/>
          </p:cNvSpPr>
          <p:nvPr>
            <p:ph idx="1"/>
          </p:nvPr>
        </p:nvSpPr>
        <p:spPr/>
        <p:txBody>
          <a:bodyPr>
            <a:normAutofit fontScale="47500" lnSpcReduction="20000"/>
          </a:bodyPr>
          <a:lstStyle/>
          <a:p>
            <a:pPr marL="0" indent="0">
              <a:buNone/>
            </a:pPr>
            <a:r>
              <a:rPr lang="el-GR" sz="5100" b="1" dirty="0">
                <a:solidFill>
                  <a:schemeClr val="accent6">
                    <a:lumMod val="75000"/>
                  </a:schemeClr>
                </a:solidFill>
              </a:rPr>
              <a:t>ΕΚΘΕΣΕΙΣ: </a:t>
            </a:r>
            <a:r>
              <a:rPr lang="el-GR" dirty="0"/>
              <a:t>Εξειδικευμένα </a:t>
            </a:r>
            <a:r>
              <a:rPr lang="el-GR" dirty="0" err="1"/>
              <a:t>Workshops</a:t>
            </a:r>
            <a:r>
              <a:rPr lang="el-GR" dirty="0"/>
              <a:t> με Β2Β και Β2C συναντήσεις  αποτελούν ένα βασικό εργαλείο αλληλεπίδρασης με επαγγελματίες του κλάδου ενώ αποτελούν και ένα είδος εκπαίδευσης. </a:t>
            </a:r>
          </a:p>
          <a:p>
            <a:pPr marL="0" indent="0">
              <a:buNone/>
            </a:pPr>
            <a:endParaRPr lang="el-GR" dirty="0"/>
          </a:p>
          <a:p>
            <a:pPr marL="0" indent="0">
              <a:buNone/>
            </a:pPr>
            <a:r>
              <a:rPr lang="el-GR" sz="5100" b="1" dirty="0">
                <a:solidFill>
                  <a:schemeClr val="accent6">
                    <a:lumMod val="75000"/>
                  </a:schemeClr>
                </a:solidFill>
              </a:rPr>
              <a:t>ΔΗΜΟΣΙΕΣ ΣΧΕΣΕΙΣ: </a:t>
            </a:r>
            <a:r>
              <a:rPr lang="el-GR" dirty="0"/>
              <a:t>Φιλοξενίες δημοσιογράφων, </a:t>
            </a:r>
            <a:r>
              <a:rPr lang="el-GR" dirty="0" err="1"/>
              <a:t>bloggers</a:t>
            </a:r>
            <a:r>
              <a:rPr lang="el-GR" dirty="0"/>
              <a:t> και ταξιδιωτικών πρακτόρων. Επίσης προτείνεται η οργάνωση ειδικών </a:t>
            </a:r>
            <a:r>
              <a:rPr lang="el-GR" dirty="0" err="1"/>
              <a:t>Fam</a:t>
            </a:r>
            <a:r>
              <a:rPr lang="el-GR" dirty="0"/>
              <a:t> </a:t>
            </a:r>
            <a:r>
              <a:rPr lang="el-GR" dirty="0" err="1"/>
              <a:t>Trips</a:t>
            </a:r>
            <a:r>
              <a:rPr lang="el-GR" dirty="0"/>
              <a:t> για επαγγελματίες του Συνεδριακού Τουρισμού. </a:t>
            </a:r>
          </a:p>
          <a:p>
            <a:pPr marL="0" indent="0">
              <a:buNone/>
            </a:pPr>
            <a:endParaRPr lang="el-GR" dirty="0"/>
          </a:p>
          <a:p>
            <a:pPr marL="0" indent="0">
              <a:buNone/>
            </a:pPr>
            <a:r>
              <a:rPr lang="el-GR" sz="5100" b="1" dirty="0">
                <a:solidFill>
                  <a:schemeClr val="accent6">
                    <a:lumMod val="75000"/>
                  </a:schemeClr>
                </a:solidFill>
              </a:rPr>
              <a:t>ΠΡΟΩΘΗΤΙΚΟ ΥΛΙΚΟ: </a:t>
            </a:r>
            <a:r>
              <a:rPr lang="el-GR" dirty="0"/>
              <a:t>Παραγωγή </a:t>
            </a:r>
            <a:r>
              <a:rPr lang="el-GR" dirty="0" err="1"/>
              <a:t>usb</a:t>
            </a:r>
            <a:endParaRPr lang="el-GR" dirty="0"/>
          </a:p>
          <a:p>
            <a:pPr marL="0" indent="0">
              <a:buNone/>
            </a:pPr>
            <a:endParaRPr lang="el-GR" dirty="0"/>
          </a:p>
          <a:p>
            <a:pPr marL="0" indent="0">
              <a:buNone/>
            </a:pPr>
            <a:r>
              <a:rPr lang="el-GR" sz="5100" b="1" dirty="0">
                <a:solidFill>
                  <a:schemeClr val="accent6">
                    <a:lumMod val="75000"/>
                  </a:schemeClr>
                </a:solidFill>
              </a:rPr>
              <a:t>SOCIAL MEDIA: </a:t>
            </a:r>
            <a:r>
              <a:rPr lang="el-GR" dirty="0"/>
              <a:t>Στο πλαίσια της ψηφιακής καμπάνιας ΑΠΑΡΑΙΤΗΤΟ κρίνουμε την </a:t>
            </a:r>
            <a:r>
              <a:rPr lang="el-GR" dirty="0" err="1"/>
              <a:t>ενιαιοποίηση</a:t>
            </a:r>
            <a:r>
              <a:rPr lang="el-GR" dirty="0"/>
              <a:t> του σήματος με τα αντίστοιχα </a:t>
            </a:r>
            <a:r>
              <a:rPr lang="el-GR" dirty="0" err="1"/>
              <a:t>social</a:t>
            </a:r>
            <a:r>
              <a:rPr lang="el-GR" dirty="0"/>
              <a:t> </a:t>
            </a:r>
            <a:r>
              <a:rPr lang="el-GR" dirty="0" err="1"/>
              <a:t>media</a:t>
            </a:r>
            <a:r>
              <a:rPr lang="el-GR" dirty="0"/>
              <a:t> (</a:t>
            </a:r>
            <a:r>
              <a:rPr lang="el-GR" dirty="0" err="1"/>
              <a:t>facebook</a:t>
            </a:r>
            <a:r>
              <a:rPr lang="el-GR" dirty="0"/>
              <a:t>, </a:t>
            </a:r>
            <a:r>
              <a:rPr lang="el-GR" dirty="0" err="1"/>
              <a:t>Instagram</a:t>
            </a:r>
            <a:r>
              <a:rPr lang="el-GR" dirty="0"/>
              <a:t>, </a:t>
            </a:r>
            <a:r>
              <a:rPr lang="el-GR" dirty="0" err="1"/>
              <a:t>pinterest</a:t>
            </a:r>
            <a:r>
              <a:rPr lang="el-GR" dirty="0"/>
              <a:t>, </a:t>
            </a:r>
            <a:r>
              <a:rPr lang="el-GR" dirty="0" err="1"/>
              <a:t>youtube</a:t>
            </a:r>
            <a:r>
              <a:rPr lang="el-GR" dirty="0"/>
              <a:t>). </a:t>
            </a:r>
          </a:p>
          <a:p>
            <a:pPr marL="0" indent="0">
              <a:buNone/>
            </a:pPr>
            <a:r>
              <a:rPr lang="el-GR" dirty="0"/>
              <a:t>ΠΡΟΩΘΗΤΙΚΕΣ ΕΝΕΡΓΕΙΕΣ</a:t>
            </a:r>
          </a:p>
          <a:p>
            <a:pPr marL="0" indent="0">
              <a:buNone/>
            </a:pPr>
            <a:endParaRPr lang="el-GR" dirty="0"/>
          </a:p>
          <a:p>
            <a:pPr marL="0" indent="0">
              <a:buNone/>
            </a:pPr>
            <a:r>
              <a:rPr lang="el-GR" sz="5100" b="1" dirty="0">
                <a:solidFill>
                  <a:schemeClr val="accent6">
                    <a:lumMod val="75000"/>
                  </a:schemeClr>
                </a:solidFill>
              </a:rPr>
              <a:t>ΠΡΟΩΘΗΤΙΚΕΣ ΕΝΕΡΓΕΙΕΣ </a:t>
            </a:r>
            <a:r>
              <a:rPr lang="el-GR" dirty="0"/>
              <a:t>με αεροπορικές και ακτοπλοϊκές εταιρίες, όπως πχ SKY EXPRESS στο πλαίσιο της καμπάνιας τους “</a:t>
            </a:r>
            <a:r>
              <a:rPr lang="el-GR" dirty="0" err="1"/>
              <a:t>we</a:t>
            </a:r>
            <a:r>
              <a:rPr lang="el-GR" dirty="0"/>
              <a:t> </a:t>
            </a:r>
            <a:r>
              <a:rPr lang="el-GR" dirty="0" err="1"/>
              <a:t>are</a:t>
            </a:r>
            <a:r>
              <a:rPr lang="el-GR" dirty="0"/>
              <a:t> </a:t>
            </a:r>
            <a:r>
              <a:rPr lang="el-GR" dirty="0" err="1"/>
              <a:t>islanders</a:t>
            </a:r>
            <a:r>
              <a:rPr lang="el-GR" dirty="0"/>
              <a:t>”.</a:t>
            </a:r>
          </a:p>
        </p:txBody>
      </p:sp>
    </p:spTree>
    <p:extLst>
      <p:ext uri="{BB962C8B-B14F-4D97-AF65-F5344CB8AC3E}">
        <p14:creationId xmlns:p14="http://schemas.microsoft.com/office/powerpoint/2010/main" val="7339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821948" y="5647975"/>
            <a:ext cx="5516016" cy="566738"/>
          </a:xfrm>
        </p:spPr>
        <p:txBody>
          <a:bodyPr/>
          <a:lstStyle/>
          <a:p>
            <a:pPr algn="ctr"/>
            <a:r>
              <a:rPr lang="el-GR" dirty="0"/>
              <a:t>Αποτελέσματα έρευνας</a:t>
            </a:r>
          </a:p>
        </p:txBody>
      </p:sp>
      <p:pic>
        <p:nvPicPr>
          <p:cNvPr id="16386" name="Picture 2" descr="Image result for syros&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464"/>
          <a:stretch/>
        </p:blipFill>
        <p:spPr bwMode="auto">
          <a:xfrm>
            <a:off x="1865356" y="2492896"/>
            <a:ext cx="5413287" cy="307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12968" cy="1143000"/>
          </a:xfrm>
        </p:spPr>
        <p:txBody>
          <a:bodyPr>
            <a:noAutofit/>
          </a:bodyPr>
          <a:lstStyle/>
          <a:p>
            <a:r>
              <a:rPr lang="el-GR" sz="3600" dirty="0"/>
              <a:t>Διατήρηση μεριδίου αγοράς με βελτίωση των δεικτών </a:t>
            </a:r>
            <a:r>
              <a:rPr lang="el-GR" sz="3600" dirty="0" err="1"/>
              <a:t>επαναληψιμότητας</a:t>
            </a:r>
            <a:endParaRPr lang="el-GR" sz="3600" dirty="0"/>
          </a:p>
        </p:txBody>
      </p:sp>
      <p:sp>
        <p:nvSpPr>
          <p:cNvPr id="3" name="Θέση περιεχομένου 2"/>
          <p:cNvSpPr>
            <a:spLocks noGrp="1"/>
          </p:cNvSpPr>
          <p:nvPr>
            <p:ph idx="1"/>
          </p:nvPr>
        </p:nvSpPr>
        <p:spPr>
          <a:xfrm>
            <a:off x="480053" y="2276872"/>
            <a:ext cx="8229600" cy="4281339"/>
          </a:xfrm>
        </p:spPr>
        <p:txBody>
          <a:bodyPr>
            <a:normAutofit/>
          </a:bodyPr>
          <a:lstStyle/>
          <a:p>
            <a:pPr marL="0" indent="0">
              <a:buNone/>
            </a:pPr>
            <a:endParaRPr lang="el-GR" sz="1600" dirty="0"/>
          </a:p>
          <a:p>
            <a:pPr marL="0" indent="0">
              <a:buNone/>
            </a:pPr>
            <a:r>
              <a:rPr lang="el-GR" sz="1600" dirty="0"/>
              <a:t>Με δεδομένο ότι ο μεν ανταγωνισμός καραδοκεί και ήδη απειλεί τους ελληνικούς τουριστικούς προορισμούς το δε μερίδιο αγοράς δεν είναι ανεξάντλητο, βασικός στόχος πρέπει να είναι η εκπαίδευση/μετεκπαίδευση των επαγγελματιών και των απασχολουμένων στα άμεσα ή και στα δορυφορικά επαγγέλματα του Τουρισμού. Επίσης, έχει παρατηρηθεί σε πολλούς προορισμούς ότι οι πιστοποιήσεις σε υπηρεσίες και καταλύματα, αναβαθμίζουν το προϊόν  και αποτελούν κριτήριο επιλογής για εν δυνάμει τουρίστες. </a:t>
            </a:r>
          </a:p>
          <a:p>
            <a:pPr marL="0" indent="0">
              <a:buNone/>
            </a:pPr>
            <a:r>
              <a:rPr lang="el-GR" sz="1600" b="1" dirty="0"/>
              <a:t>Για τον λόγο αυτό προτείνεται η καταγραφή ειδικών πιστοποιήσεων για τους επαγγελματίες. </a:t>
            </a:r>
          </a:p>
          <a:p>
            <a:endParaRPr lang="el-GR" sz="1600" dirty="0"/>
          </a:p>
          <a:p>
            <a:pPr marL="0" indent="0">
              <a:buNone/>
            </a:pPr>
            <a:r>
              <a:rPr lang="el-GR" sz="1600" dirty="0"/>
              <a:t>Η μέτρηση της αποτελεσματικότητας μιας στρατηγικής </a:t>
            </a:r>
            <a:r>
              <a:rPr lang="el-GR" sz="1600" dirty="0" err="1"/>
              <a:t>destination</a:t>
            </a:r>
            <a:r>
              <a:rPr lang="el-GR" sz="1600" dirty="0"/>
              <a:t> </a:t>
            </a:r>
            <a:r>
              <a:rPr lang="el-GR" sz="1600" dirty="0" err="1"/>
              <a:t>marketing</a:t>
            </a:r>
            <a:r>
              <a:rPr lang="el-GR" sz="1600" dirty="0"/>
              <a:t> οφείλει να λάβει υπόψη τρεις βασικές παραμέτρους που είναι απόλυτα αλληλένδετες:</a:t>
            </a:r>
          </a:p>
          <a:p>
            <a:pPr lvl="1"/>
            <a:r>
              <a:rPr lang="el-GR" sz="1600" dirty="0"/>
              <a:t>Αφίξεις</a:t>
            </a:r>
          </a:p>
          <a:p>
            <a:pPr lvl="1"/>
            <a:r>
              <a:rPr lang="el-GR" sz="1600" dirty="0"/>
              <a:t>Διανυκτερεύσεις</a:t>
            </a:r>
          </a:p>
          <a:p>
            <a:pPr lvl="1"/>
            <a:r>
              <a:rPr lang="el-GR" sz="1600" dirty="0"/>
              <a:t>Μέση κατά κεφαλή δαπάνη. </a:t>
            </a:r>
          </a:p>
          <a:p>
            <a:endParaRPr lang="el-GR" sz="1600" dirty="0"/>
          </a:p>
          <a:p>
            <a:endParaRPr lang="el-GR" sz="1600" dirty="0"/>
          </a:p>
        </p:txBody>
      </p:sp>
    </p:spTree>
    <p:extLst>
      <p:ext uri="{BB962C8B-B14F-4D97-AF65-F5344CB8AC3E}">
        <p14:creationId xmlns:p14="http://schemas.microsoft.com/office/powerpoint/2010/main" val="691254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Απαντήσεις ερωτηματολογίου</a:t>
            </a:r>
          </a:p>
        </p:txBody>
      </p:sp>
      <p:sp>
        <p:nvSpPr>
          <p:cNvPr id="3" name="Θέση περιεχομένου 2"/>
          <p:cNvSpPr>
            <a:spLocks noGrp="1"/>
          </p:cNvSpPr>
          <p:nvPr>
            <p:ph idx="1"/>
          </p:nvPr>
        </p:nvSpPr>
        <p:spPr/>
        <p:txBody>
          <a:bodyPr>
            <a:normAutofit/>
          </a:bodyPr>
          <a:lstStyle/>
          <a:p>
            <a:pPr marL="0" indent="0">
              <a:buNone/>
            </a:pPr>
            <a:r>
              <a:rPr lang="el-GR" sz="2400" dirty="0"/>
              <a:t>Α. Ποιες γεωγραφικές αγορές θεωρείτε πως έχουν  κορυφαία προτεραιότητα;</a:t>
            </a:r>
          </a:p>
        </p:txBody>
      </p:sp>
      <p:pic>
        <p:nvPicPr>
          <p:cNvPr id="4098" name="Picture 2" descr="cid:0FAAE264-5C12-4C28-88EE-F50A61F51A90-L0-00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3688" y="2780928"/>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89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748061"/>
            <a:ext cx="8229600" cy="4281339"/>
          </a:xfrm>
        </p:spPr>
        <p:txBody>
          <a:bodyPr>
            <a:normAutofit fontScale="62500" lnSpcReduction="20000"/>
          </a:bodyPr>
          <a:lstStyle/>
          <a:p>
            <a:pPr>
              <a:buFont typeface="Wingdings" pitchFamily="2" charset="2"/>
              <a:buChar char="Ø"/>
            </a:pPr>
            <a:r>
              <a:rPr lang="el-GR" dirty="0"/>
              <a:t>Η μέχρι σήμερα πολιτική προσέγγισης των αγορών στηρίχθηκε στους παρακάτω άξονες:</a:t>
            </a:r>
          </a:p>
          <a:p>
            <a:pPr marL="857250" lvl="1" indent="-457200">
              <a:buFont typeface="Arial" pitchFamily="34" charset="0"/>
              <a:buChar char="•"/>
            </a:pPr>
            <a:r>
              <a:rPr lang="el-GR" dirty="0"/>
              <a:t>Ανάδειξη μοναδικής ταυτότητας προορισμού</a:t>
            </a:r>
          </a:p>
          <a:p>
            <a:pPr marL="857250" lvl="1" indent="-457200">
              <a:buFont typeface="Arial" pitchFamily="34" charset="0"/>
              <a:buChar char="•"/>
            </a:pPr>
            <a:r>
              <a:rPr lang="el-GR" dirty="0"/>
              <a:t>Διαφοροποίηση από τα «τυπικά» τουριστικά προϊόντα (ήλιος – θάλασσα)</a:t>
            </a:r>
          </a:p>
          <a:p>
            <a:pPr marL="857250" lvl="1" indent="-457200">
              <a:buFont typeface="Arial" pitchFamily="34" charset="0"/>
              <a:buChar char="•"/>
            </a:pPr>
            <a:r>
              <a:rPr lang="el-GR" dirty="0"/>
              <a:t>Έμφαση στην προώθηση θεματικών μορφών τουρισμού (αθλητικός, θαλάσσιος, πασχαλινός, περιπατητικός, </a:t>
            </a:r>
            <a:r>
              <a:rPr lang="el-GR" dirty="0" err="1"/>
              <a:t>city</a:t>
            </a:r>
            <a:r>
              <a:rPr lang="el-GR" dirty="0"/>
              <a:t> </a:t>
            </a:r>
            <a:r>
              <a:rPr lang="el-GR" dirty="0" err="1"/>
              <a:t>break</a:t>
            </a:r>
            <a:r>
              <a:rPr lang="el-GR" dirty="0"/>
              <a:t>, γαμήλιος, εκπαιδευτικός, πολιτιστικός, συνεδριακός, γαστρονομικός, κρουαζιέρας, θρησκευτικός) με στόχο, εξάλλου τη διεύρυνση της τουριστικής περιόδου προβλήθηκαν οι παρακάτω δράσεις:</a:t>
            </a:r>
          </a:p>
          <a:p>
            <a:pPr lvl="2" indent="-342900">
              <a:buFont typeface="Wingdings" pitchFamily="2" charset="2"/>
              <a:buChar char="§"/>
            </a:pPr>
            <a:r>
              <a:rPr lang="el-GR" dirty="0"/>
              <a:t>Χριστούγεννα στην Σύρο (Νοέμβριος –Ιανουάριος)</a:t>
            </a:r>
          </a:p>
          <a:p>
            <a:pPr lvl="2" indent="-342900">
              <a:buFont typeface="Wingdings" pitchFamily="2" charset="2"/>
              <a:buChar char="§"/>
            </a:pPr>
            <a:r>
              <a:rPr lang="el-GR" dirty="0"/>
              <a:t>Πολιτισμός / Φεστιβάλ (Μάιος - Οκτώβριος)</a:t>
            </a:r>
          </a:p>
          <a:p>
            <a:pPr lvl="2" indent="-342900">
              <a:buFont typeface="Wingdings" pitchFamily="2" charset="2"/>
              <a:buChar char="§"/>
            </a:pPr>
            <a:r>
              <a:rPr lang="el-GR" dirty="0"/>
              <a:t>Συριανό Καρναβάλι (Φεβρουάριος)</a:t>
            </a:r>
          </a:p>
          <a:p>
            <a:pPr lvl="2" indent="-342900">
              <a:buFont typeface="Wingdings" pitchFamily="2" charset="2"/>
              <a:buChar char="§"/>
            </a:pPr>
            <a:r>
              <a:rPr lang="el-GR" dirty="0"/>
              <a:t>Συνέδρια</a:t>
            </a:r>
          </a:p>
          <a:p>
            <a:pPr lvl="2" indent="-342900">
              <a:buFont typeface="Wingdings" pitchFamily="2" charset="2"/>
              <a:buChar char="§"/>
            </a:pPr>
            <a:r>
              <a:rPr lang="el-GR" dirty="0"/>
              <a:t>Αθλητικές Εκδηλώσεις</a:t>
            </a:r>
          </a:p>
          <a:p>
            <a:pPr marL="800100" lvl="2" indent="0">
              <a:buNone/>
            </a:pPr>
            <a:endParaRPr lang="el-GR" dirty="0"/>
          </a:p>
          <a:p>
            <a:pPr marL="0" indent="0">
              <a:buNone/>
            </a:pPr>
            <a:r>
              <a:rPr lang="el-GR" sz="2200" i="1" u="sng" dirty="0"/>
              <a:t>ΣΗΜΕΙΩΣΗ: </a:t>
            </a:r>
            <a:r>
              <a:rPr lang="el-GR" sz="2200" i="1" dirty="0"/>
              <a:t>Η τάση επέκτασης της περιόδου προς το φθινόπωρο αποτυπώνεται και στην έρευνα </a:t>
            </a:r>
            <a:r>
              <a:rPr lang="el-GR" sz="2200" i="1" dirty="0" err="1"/>
              <a:t>Trip</a:t>
            </a:r>
            <a:r>
              <a:rPr lang="el-GR" sz="2200" i="1" dirty="0"/>
              <a:t> </a:t>
            </a:r>
            <a:r>
              <a:rPr lang="el-GR" sz="2200" i="1" dirty="0" err="1"/>
              <a:t>Advisor</a:t>
            </a:r>
            <a:r>
              <a:rPr lang="el-GR" sz="2200" i="1" dirty="0"/>
              <a:t> που παρουσιάστηκε και κατατέθηκε ήδη στο Δήμο.</a:t>
            </a:r>
          </a:p>
        </p:txBody>
      </p:sp>
      <p:sp>
        <p:nvSpPr>
          <p:cNvPr id="5" name="Τίτλος 4">
            <a:extLst>
              <a:ext uri="{FF2B5EF4-FFF2-40B4-BE49-F238E27FC236}">
                <a16:creationId xmlns:a16="http://schemas.microsoft.com/office/drawing/2014/main" id="{6A884DD4-FDA4-4248-B873-6EBC17A38430}"/>
              </a:ext>
            </a:extLst>
          </p:cNvPr>
          <p:cNvSpPr>
            <a:spLocks noGrp="1"/>
          </p:cNvSpPr>
          <p:nvPr>
            <p:ph type="title"/>
          </p:nvPr>
        </p:nvSpPr>
        <p:spPr>
          <a:xfrm>
            <a:off x="461527" y="692696"/>
            <a:ext cx="8229600" cy="1143000"/>
          </a:xfrm>
        </p:spPr>
        <p:txBody>
          <a:bodyPr>
            <a:normAutofit fontScale="90000"/>
          </a:bodyPr>
          <a:lstStyle/>
          <a:p>
            <a:r>
              <a:rPr lang="el-GR" dirty="0"/>
              <a:t>Τουριστική στρατηγική Δήμου Σύρου-Ερμούπολης</a:t>
            </a:r>
            <a:br>
              <a:rPr lang="el-GR" dirty="0"/>
            </a:br>
            <a:br>
              <a:rPr lang="el-GR" dirty="0"/>
            </a:br>
            <a:r>
              <a:rPr lang="el-GR" dirty="0"/>
              <a:t> Δεδομένα</a:t>
            </a:r>
          </a:p>
        </p:txBody>
      </p:sp>
    </p:spTree>
    <p:extLst>
      <p:ext uri="{BB962C8B-B14F-4D97-AF65-F5344CB8AC3E}">
        <p14:creationId xmlns:p14="http://schemas.microsoft.com/office/powerpoint/2010/main" val="724821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Απαντήσεις ερωτηματολογίου</a:t>
            </a:r>
          </a:p>
        </p:txBody>
      </p:sp>
      <p:sp>
        <p:nvSpPr>
          <p:cNvPr id="3" name="Θέση περιεχομένου 2"/>
          <p:cNvSpPr>
            <a:spLocks noGrp="1"/>
          </p:cNvSpPr>
          <p:nvPr>
            <p:ph idx="1"/>
          </p:nvPr>
        </p:nvSpPr>
        <p:spPr>
          <a:xfrm>
            <a:off x="457200" y="1844824"/>
            <a:ext cx="8435280" cy="4281339"/>
          </a:xfrm>
        </p:spPr>
        <p:txBody>
          <a:bodyPr>
            <a:normAutofit/>
          </a:bodyPr>
          <a:lstStyle/>
          <a:p>
            <a:pPr marL="0" indent="0">
              <a:buNone/>
            </a:pPr>
            <a:r>
              <a:rPr lang="el-GR" sz="2400" dirty="0"/>
              <a:t>Β. Ποιες γεωγραφικές αγορές θεωρείτε πως έχουν δευτερεύουσα προτεραιότητα;</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157" y="2852936"/>
            <a:ext cx="6105525"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806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Απαντήσεις ερωτηματολογίου</a:t>
            </a:r>
          </a:p>
        </p:txBody>
      </p:sp>
      <p:sp>
        <p:nvSpPr>
          <p:cNvPr id="3" name="Θέση περιεχομένου 2"/>
          <p:cNvSpPr>
            <a:spLocks noGrp="1"/>
          </p:cNvSpPr>
          <p:nvPr>
            <p:ph idx="1"/>
          </p:nvPr>
        </p:nvSpPr>
        <p:spPr/>
        <p:txBody>
          <a:bodyPr>
            <a:normAutofit/>
          </a:bodyPr>
          <a:lstStyle/>
          <a:p>
            <a:pPr marL="0" indent="0">
              <a:buNone/>
            </a:pPr>
            <a:r>
              <a:rPr lang="el-GR" sz="2400" dirty="0"/>
              <a:t>Γ. Ποιες ειδικές μορφές τουρισμού θεωρείτε  πως έχουν  κορυφαία προτεραιότητα, βάσει του τουριστικού "προϊόντος" του προορισμού;</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65874"/>
            <a:ext cx="61595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606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Απαντήσεις ερωτηματολογίου</a:t>
            </a:r>
          </a:p>
        </p:txBody>
      </p:sp>
      <p:sp>
        <p:nvSpPr>
          <p:cNvPr id="3" name="Θέση περιεχομένου 2"/>
          <p:cNvSpPr>
            <a:spLocks noGrp="1"/>
          </p:cNvSpPr>
          <p:nvPr>
            <p:ph idx="1"/>
          </p:nvPr>
        </p:nvSpPr>
        <p:spPr>
          <a:xfrm>
            <a:off x="457200" y="1844824"/>
            <a:ext cx="8507288" cy="4281339"/>
          </a:xfrm>
        </p:spPr>
        <p:txBody>
          <a:bodyPr>
            <a:normAutofit/>
          </a:bodyPr>
          <a:lstStyle/>
          <a:p>
            <a:pPr marL="0" indent="0">
              <a:buNone/>
            </a:pPr>
            <a:r>
              <a:rPr lang="el-GR" sz="2400" dirty="0"/>
              <a:t>Δ. Ποιες ειδικές μορφές τουρισμού θεωρείτε πως έχουν δευτερεύουσα προτεραιότητα, βάσει του τουριστικού "προϊόντος" του προορισμού;</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3429000"/>
            <a:ext cx="61150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40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Απαντήσεις ερωτηματολογίου</a:t>
            </a:r>
          </a:p>
        </p:txBody>
      </p:sp>
      <p:sp>
        <p:nvSpPr>
          <p:cNvPr id="3" name="Θέση περιεχομένου 2"/>
          <p:cNvSpPr>
            <a:spLocks noGrp="1"/>
          </p:cNvSpPr>
          <p:nvPr>
            <p:ph idx="1"/>
          </p:nvPr>
        </p:nvSpPr>
        <p:spPr/>
        <p:txBody>
          <a:bodyPr>
            <a:normAutofit/>
          </a:bodyPr>
          <a:lstStyle/>
          <a:p>
            <a:pPr marL="0" indent="0">
              <a:buNone/>
            </a:pPr>
            <a:r>
              <a:rPr lang="el-GR" sz="2400" dirty="0"/>
              <a:t>Ε. Ποιες ομάδες ενδιαφέροντος θεωρείτε  πως έχουν  κορυφαία προτεραιότητα για στόχευση;</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566" y="3212976"/>
            <a:ext cx="7222867" cy="279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276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Απαντήσεις ερωτηματολογίου</a:t>
            </a:r>
          </a:p>
        </p:txBody>
      </p:sp>
      <p:sp>
        <p:nvSpPr>
          <p:cNvPr id="3" name="Θέση περιεχομένου 2"/>
          <p:cNvSpPr>
            <a:spLocks noGrp="1"/>
          </p:cNvSpPr>
          <p:nvPr>
            <p:ph idx="1"/>
          </p:nvPr>
        </p:nvSpPr>
        <p:spPr/>
        <p:txBody>
          <a:bodyPr>
            <a:normAutofit/>
          </a:bodyPr>
          <a:lstStyle/>
          <a:p>
            <a:pPr marL="0" indent="0">
              <a:buNone/>
            </a:pPr>
            <a:r>
              <a:rPr lang="el-GR" sz="2400" dirty="0"/>
              <a:t>ΣΤ. Ποιες ομάδες ενδιαφέροντος θεωρείτε πως έχουν δευτερεύουσα προτεραιότητα, για στόχευση;</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140968"/>
            <a:ext cx="7157096"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07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Απαντήσεις ερωτηματολογίου</a:t>
            </a:r>
          </a:p>
        </p:txBody>
      </p:sp>
      <p:sp>
        <p:nvSpPr>
          <p:cNvPr id="3" name="Θέση περιεχομένου 2"/>
          <p:cNvSpPr>
            <a:spLocks noGrp="1"/>
          </p:cNvSpPr>
          <p:nvPr>
            <p:ph idx="1"/>
          </p:nvPr>
        </p:nvSpPr>
        <p:spPr/>
        <p:txBody>
          <a:bodyPr>
            <a:normAutofit/>
          </a:bodyPr>
          <a:lstStyle/>
          <a:p>
            <a:pPr marL="0" indent="0">
              <a:buNone/>
            </a:pPr>
            <a:r>
              <a:rPr lang="el-GR" sz="2400" dirty="0"/>
              <a:t>ΣΤ. Ποιες ομάδες ενδιαφέροντος θεωρείτε πως έχουν δευτερεύουσα προτεραιότητα, για στόχευση;</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140968"/>
            <a:ext cx="7157096"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83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89531"/>
            <a:ext cx="8229600" cy="1143000"/>
          </a:xfrm>
        </p:spPr>
        <p:txBody>
          <a:bodyPr>
            <a:normAutofit fontScale="90000"/>
          </a:bodyPr>
          <a:lstStyle/>
          <a:p>
            <a:r>
              <a:rPr lang="el-GR" dirty="0"/>
              <a:t>Τουριστική στρατηγική Δήμου Σύρου- Ερμούπολης</a:t>
            </a:r>
            <a:br>
              <a:rPr lang="el-GR" dirty="0"/>
            </a:br>
            <a:r>
              <a:rPr lang="el-GR" dirty="0"/>
              <a:t> </a:t>
            </a:r>
            <a:br>
              <a:rPr lang="el-GR" dirty="0"/>
            </a:br>
            <a:r>
              <a:rPr lang="el-GR" dirty="0"/>
              <a:t>Μορφές τουρισμού</a:t>
            </a:r>
          </a:p>
        </p:txBody>
      </p:sp>
      <p:sp>
        <p:nvSpPr>
          <p:cNvPr id="3" name="Θέση περιεχομένου 2"/>
          <p:cNvSpPr>
            <a:spLocks noGrp="1"/>
          </p:cNvSpPr>
          <p:nvPr>
            <p:ph idx="1"/>
          </p:nvPr>
        </p:nvSpPr>
        <p:spPr>
          <a:xfrm>
            <a:off x="1345841" y="2600922"/>
            <a:ext cx="7690655" cy="5141168"/>
          </a:xfrm>
        </p:spPr>
        <p:txBody>
          <a:bodyPr>
            <a:normAutofit fontScale="47500" lnSpcReduction="20000"/>
          </a:bodyPr>
          <a:lstStyle/>
          <a:p>
            <a:pPr marL="0" indent="0">
              <a:buNone/>
            </a:pPr>
            <a:r>
              <a:rPr lang="el-GR" dirty="0"/>
              <a:t>Οι σημαντικότερες μορφές Τουρισμού που αναπτύσσονται στη Σύρο είναι οι ακόλουθες:</a:t>
            </a:r>
          </a:p>
          <a:p>
            <a:endParaRPr lang="el-GR" dirty="0"/>
          </a:p>
          <a:p>
            <a:r>
              <a:rPr lang="el-GR" sz="3400" b="1" dirty="0">
                <a:solidFill>
                  <a:schemeClr val="accent6">
                    <a:lumMod val="75000"/>
                  </a:schemeClr>
                </a:solidFill>
              </a:rPr>
              <a:t>Πολιτιστικός Τουρισμός</a:t>
            </a:r>
          </a:p>
          <a:p>
            <a:pPr marL="0" indent="0">
              <a:buNone/>
            </a:pPr>
            <a:r>
              <a:rPr lang="el-GR" sz="3400" dirty="0"/>
              <a:t>Πέρα από τις αξιόλογες πολιτιστικές και καλλιτεχνικές εκδηλώσεις στη διάρκεια του καλοκαιριού αλλά και του χειμώνα, το νησί διαθέτει σειρά  ιστορικών και θρησκευτικών μνημείων,  κτιρίων αρχιτεκτονικού ενδιαφέροντος και μουσείων.</a:t>
            </a:r>
          </a:p>
          <a:p>
            <a:endParaRPr lang="el-GR" sz="3400" dirty="0"/>
          </a:p>
          <a:p>
            <a:r>
              <a:rPr lang="el-GR" sz="3400" b="1" dirty="0">
                <a:solidFill>
                  <a:schemeClr val="accent6">
                    <a:lumMod val="75000"/>
                  </a:schemeClr>
                </a:solidFill>
              </a:rPr>
              <a:t>Θρησκευτικός Τουρισμός</a:t>
            </a:r>
          </a:p>
          <a:p>
            <a:pPr marL="0" indent="0">
              <a:buNone/>
            </a:pPr>
            <a:r>
              <a:rPr lang="el-GR" sz="3400" dirty="0"/>
              <a:t>Η συνύπαρξη του ορθόδοξου με το καθολικό στοιχείο με εκκλησίες ιδιαιτέρου αρχιτεκτονικού κάλλους, καθώς και η ύπαρξη θρησκευτικών κειμηλίων μεγάλης θρησκευτικής και ιστορικής αξίας προσδίδουν στο νησί σημαντικά ερείσματα ανάπτυξης του συγκεκριμένου θεματικού Τουρισμού.</a:t>
            </a:r>
          </a:p>
          <a:p>
            <a:endParaRPr lang="el-GR" sz="3400" dirty="0"/>
          </a:p>
          <a:p>
            <a:r>
              <a:rPr lang="el-GR" sz="3400" b="1" dirty="0">
                <a:solidFill>
                  <a:schemeClr val="accent6">
                    <a:lumMod val="75000"/>
                  </a:schemeClr>
                </a:solidFill>
              </a:rPr>
              <a:t>Αθλητικός Τουρισμός</a:t>
            </a:r>
          </a:p>
          <a:p>
            <a:pPr marL="0" indent="0">
              <a:buNone/>
            </a:pPr>
            <a:r>
              <a:rPr lang="el-GR" sz="3400" dirty="0"/>
              <a:t>Η φιλοξενία μεγάλων διοργανώσεων, όπως το LG </a:t>
            </a:r>
            <a:r>
              <a:rPr lang="el-GR" sz="3400" dirty="0" err="1"/>
              <a:t>Aegean</a:t>
            </a:r>
            <a:r>
              <a:rPr lang="el-GR" sz="3400" dirty="0"/>
              <a:t> </a:t>
            </a:r>
            <a:r>
              <a:rPr lang="el-GR" sz="3400" dirty="0" err="1"/>
              <a:t>Ball</a:t>
            </a:r>
            <a:r>
              <a:rPr lang="el-GR" sz="3400" dirty="0"/>
              <a:t> </a:t>
            </a:r>
            <a:r>
              <a:rPr lang="el-GR" sz="3400" dirty="0" err="1"/>
              <a:t>Festival</a:t>
            </a:r>
            <a:r>
              <a:rPr lang="el-GR" sz="3400" dirty="0"/>
              <a:t>, το </a:t>
            </a:r>
            <a:r>
              <a:rPr lang="el-GR" sz="3400" dirty="0" err="1"/>
              <a:t>Syros</a:t>
            </a:r>
            <a:r>
              <a:rPr lang="el-GR" sz="3400" dirty="0"/>
              <a:t> </a:t>
            </a:r>
            <a:r>
              <a:rPr lang="el-GR" sz="3400" dirty="0" err="1"/>
              <a:t>Trimore</a:t>
            </a:r>
            <a:r>
              <a:rPr lang="el-GR" sz="3400" dirty="0"/>
              <a:t> </a:t>
            </a:r>
            <a:r>
              <a:rPr lang="el-GR" sz="3400" dirty="0" err="1"/>
              <a:t>Triathlon</a:t>
            </a:r>
            <a:r>
              <a:rPr lang="el-GR" sz="3400" dirty="0"/>
              <a:t>, το </a:t>
            </a:r>
            <a:r>
              <a:rPr lang="el-GR" sz="3400" dirty="0" err="1"/>
              <a:t>Syros</a:t>
            </a:r>
            <a:r>
              <a:rPr lang="el-GR" sz="3400" dirty="0"/>
              <a:t> </a:t>
            </a:r>
            <a:r>
              <a:rPr lang="el-GR" sz="3400" dirty="0" err="1"/>
              <a:t>Run</a:t>
            </a:r>
            <a:r>
              <a:rPr lang="el-GR" sz="3400" dirty="0"/>
              <a:t>, η  παγκόσμια διοργάνωση συγχρονισμένης κολύμβησης </a:t>
            </a:r>
            <a:r>
              <a:rPr lang="el-GR" sz="3400" dirty="0" err="1"/>
              <a:t>Hellas</a:t>
            </a:r>
            <a:r>
              <a:rPr lang="el-GR" sz="3400" dirty="0"/>
              <a:t> </a:t>
            </a:r>
            <a:r>
              <a:rPr lang="el-GR" sz="3400" dirty="0" err="1"/>
              <a:t>Beetles</a:t>
            </a:r>
            <a:r>
              <a:rPr lang="el-GR" sz="3400" dirty="0"/>
              <a:t> </a:t>
            </a:r>
            <a:r>
              <a:rPr lang="el-GR" sz="3400" dirty="0" err="1"/>
              <a:t>Cup</a:t>
            </a:r>
            <a:r>
              <a:rPr lang="el-GR" sz="3400" dirty="0"/>
              <a:t>,  το διεθνές ποδοσφαιρικό τουρνουά ακαδημιών, το διεθνές ιστιοπλοϊκό ράλι Αιγαίου και πολλές άλλες, που πραγματοποιούνται τους μήνες Ιούνιο και Σεπτέμβριο, έχουν σαφή στόχευση στην επιμήκυνση της τουριστικής περιόδου.</a:t>
            </a:r>
          </a:p>
          <a:p>
            <a:endParaRPr lang="el-GR" sz="4000" dirty="0"/>
          </a:p>
        </p:txBody>
      </p:sp>
      <p:pic>
        <p:nvPicPr>
          <p:cNvPr id="13314" name="Picture 2" descr="Image result for συρος πόλη&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1" y="4541124"/>
            <a:ext cx="1349388" cy="9443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συρος πόλη&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 y="2600922"/>
            <a:ext cx="1353144" cy="94436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συρος πόλη&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3" y="5589240"/>
            <a:ext cx="1337476" cy="100310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συρος πόλη&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3" y="3597161"/>
            <a:ext cx="1353144" cy="8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8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31640" y="2719461"/>
            <a:ext cx="7809021" cy="4525963"/>
          </a:xfrm>
        </p:spPr>
        <p:txBody>
          <a:bodyPr>
            <a:noAutofit/>
          </a:bodyPr>
          <a:lstStyle/>
          <a:p>
            <a:r>
              <a:rPr lang="el-GR" sz="1600" b="1" dirty="0">
                <a:solidFill>
                  <a:schemeClr val="accent6">
                    <a:lumMod val="75000"/>
                  </a:schemeClr>
                </a:solidFill>
              </a:rPr>
              <a:t>Περιπατητικός – Φυσιολατρικός – Πεζοπορικός Τουρισμός</a:t>
            </a:r>
          </a:p>
          <a:p>
            <a:pPr marL="0" indent="0">
              <a:buNone/>
            </a:pPr>
            <a:r>
              <a:rPr lang="el-GR" sz="1600" dirty="0"/>
              <a:t>Ένα μεγάλο πλεονέκτημα που παρέχει το τοπίο της Σύρου είναι η μοναδική φυσική ομορφιά, το σπάνιο γεωλογικό απόθεμα και η ύπαρξη φυσικών μονοπατιών. </a:t>
            </a:r>
          </a:p>
          <a:p>
            <a:pPr marL="0" indent="0">
              <a:buNone/>
            </a:pPr>
            <a:endParaRPr lang="el-GR" sz="1600" dirty="0"/>
          </a:p>
          <a:p>
            <a:r>
              <a:rPr lang="el-GR" sz="1600" b="1" dirty="0">
                <a:solidFill>
                  <a:schemeClr val="accent6">
                    <a:lumMod val="75000"/>
                  </a:schemeClr>
                </a:solidFill>
              </a:rPr>
              <a:t>Γεωλογικός Τουρισμός</a:t>
            </a:r>
          </a:p>
          <a:p>
            <a:pPr marL="0" indent="0">
              <a:buNone/>
            </a:pPr>
            <a:r>
              <a:rPr lang="el-GR" sz="1600" dirty="0"/>
              <a:t>Ο </a:t>
            </a:r>
            <a:r>
              <a:rPr lang="el-GR" sz="1600" dirty="0" err="1"/>
              <a:t>Γεωτουρισμός</a:t>
            </a:r>
            <a:r>
              <a:rPr lang="el-GR" sz="1600" dirty="0"/>
              <a:t> θεωρείται μια νέα μορφή περιβαλλοντικού τουρισμού, που μπορεί να αναπτυχθεί στη Σύρο, καθώς , σύμφωνα με στοιχεία του Δήμου, διαθέτει σπάνια πετρώματα (</a:t>
            </a:r>
            <a:r>
              <a:rPr lang="el-GR" sz="1600" dirty="0" err="1"/>
              <a:t>εκλογίτες</a:t>
            </a:r>
            <a:r>
              <a:rPr lang="el-GR" sz="1600" dirty="0"/>
              <a:t>). Γίνονται προσπάθειες εκ μέρους μας με τον Ευρωπαϊκό οργανισμό πιστοποίησης μονοπατιών ώστε στην συνέχεια να συνδεθεί με αντίστοιχες ομάδες – πρακτορεία </a:t>
            </a:r>
            <a:r>
              <a:rPr lang="el-GR" sz="1600" dirty="0" err="1"/>
              <a:t>π.χ</a:t>
            </a:r>
            <a:r>
              <a:rPr lang="el-GR" sz="1600" dirty="0"/>
              <a:t> </a:t>
            </a:r>
            <a:r>
              <a:rPr lang="el-GR" sz="1600" dirty="0" err="1"/>
              <a:t>paths</a:t>
            </a:r>
            <a:r>
              <a:rPr lang="el-GR" sz="1600" dirty="0"/>
              <a:t> </a:t>
            </a:r>
            <a:r>
              <a:rPr lang="el-GR" sz="1600" dirty="0" err="1"/>
              <a:t>of</a:t>
            </a:r>
            <a:r>
              <a:rPr lang="el-GR" sz="1600" dirty="0"/>
              <a:t> </a:t>
            </a:r>
            <a:r>
              <a:rPr lang="el-GR" sz="1600" dirty="0" err="1"/>
              <a:t>Greece</a:t>
            </a:r>
            <a:endParaRPr lang="el-GR" sz="1600" dirty="0"/>
          </a:p>
          <a:p>
            <a:endParaRPr lang="el-GR" sz="1600" dirty="0"/>
          </a:p>
          <a:p>
            <a:r>
              <a:rPr lang="el-GR" sz="1600" b="1" dirty="0">
                <a:solidFill>
                  <a:schemeClr val="accent6">
                    <a:lumMod val="75000"/>
                  </a:schemeClr>
                </a:solidFill>
              </a:rPr>
              <a:t>Μαθητικός /Εκπαιδευτικός Τουρισμός</a:t>
            </a:r>
          </a:p>
          <a:p>
            <a:pPr marL="0" indent="0">
              <a:buNone/>
            </a:pPr>
            <a:r>
              <a:rPr lang="el-GR" sz="1600" dirty="0"/>
              <a:t>Τα τελευταία χρόνια ο μαθητικός/εκπαιδευτικός  τουρισμός  έχει παρουσιάσει αλματώδη αύξηση, καθώς η Σύρος αναδεικνύεται ως ιδανικός προορισμός για μαθητικές εκδρομές με πολλά πλεονεκτήματα, συγκριτικά με άλλους προορισμούς.</a:t>
            </a:r>
          </a:p>
        </p:txBody>
      </p:sp>
      <p:pic>
        <p:nvPicPr>
          <p:cNvPr id="10244" name="Picture 4" descr="Image result for geotourism in syros&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9" t="2934" r="26592" b="13599"/>
          <a:stretch/>
        </p:blipFill>
        <p:spPr bwMode="auto">
          <a:xfrm>
            <a:off x="-14808" y="4424670"/>
            <a:ext cx="1187295" cy="8660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hiking syros&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57" b="15408"/>
          <a:stretch/>
        </p:blipFill>
        <p:spPr bwMode="auto">
          <a:xfrm>
            <a:off x="-15137" y="3065908"/>
            <a:ext cx="1187624" cy="132577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μαθητές στη σύρο&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 y="5323707"/>
            <a:ext cx="1199033" cy="93147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ED5F41D9-8138-4DFC-AA76-4505F6D450D7}"/>
              </a:ext>
            </a:extLst>
          </p:cNvPr>
          <p:cNvSpPr>
            <a:spLocks noGrp="1"/>
          </p:cNvSpPr>
          <p:nvPr>
            <p:ph type="title"/>
          </p:nvPr>
        </p:nvSpPr>
        <p:spPr>
          <a:xfrm>
            <a:off x="251520" y="761692"/>
            <a:ext cx="8229600" cy="1143000"/>
          </a:xfrm>
        </p:spPr>
        <p:txBody>
          <a:bodyPr>
            <a:normAutofit fontScale="90000"/>
          </a:bodyPr>
          <a:lstStyle/>
          <a:p>
            <a:r>
              <a:rPr lang="el-GR" dirty="0"/>
              <a:t>Τουριστική στρατηγική Δήμου Σύρου- Ερμούπολης</a:t>
            </a:r>
            <a:br>
              <a:rPr lang="el-GR" dirty="0"/>
            </a:br>
            <a:r>
              <a:rPr lang="el-GR" dirty="0"/>
              <a:t> </a:t>
            </a:r>
            <a:br>
              <a:rPr lang="el-GR" dirty="0"/>
            </a:br>
            <a:r>
              <a:rPr lang="el-GR" dirty="0"/>
              <a:t>Μορφές τουρισμού</a:t>
            </a:r>
          </a:p>
        </p:txBody>
      </p:sp>
    </p:spTree>
    <p:extLst>
      <p:ext uri="{BB962C8B-B14F-4D97-AF65-F5344CB8AC3E}">
        <p14:creationId xmlns:p14="http://schemas.microsoft.com/office/powerpoint/2010/main" val="209349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86880" y="2924944"/>
            <a:ext cx="7707220" cy="4525963"/>
          </a:xfrm>
        </p:spPr>
        <p:txBody>
          <a:bodyPr>
            <a:normAutofit/>
          </a:bodyPr>
          <a:lstStyle/>
          <a:p>
            <a:r>
              <a:rPr lang="el-GR" sz="1600" b="1" dirty="0">
                <a:solidFill>
                  <a:schemeClr val="accent6">
                    <a:lumMod val="75000"/>
                  </a:schemeClr>
                </a:solidFill>
              </a:rPr>
              <a:t>Τουρισμός Κρουαζιέρας</a:t>
            </a:r>
          </a:p>
          <a:p>
            <a:pPr marL="0" indent="0">
              <a:buNone/>
            </a:pPr>
            <a:r>
              <a:rPr lang="el-GR" sz="1600" dirty="0"/>
              <a:t>Η Σύρος κάνει προσπάθειες προσέλκυσης </a:t>
            </a:r>
            <a:r>
              <a:rPr lang="el-GR" sz="1600" dirty="0" err="1"/>
              <a:t>κρουαζιεροπλοίων</a:t>
            </a:r>
            <a:r>
              <a:rPr lang="el-GR" sz="1600" dirty="0"/>
              <a:t> και είναι προς τη θετική κατεύθυνση η πρόσφατη φιλοξενία εκπροσώπων από τη διεθνή αγορά, έπειτα από σχετική πρωτοβουλία της Περιφέρειας Νοτίου Αιγαίου.</a:t>
            </a:r>
          </a:p>
          <a:p>
            <a:pPr marL="0" indent="0">
              <a:buNone/>
            </a:pPr>
            <a:endParaRPr lang="el-GR" sz="800" dirty="0"/>
          </a:p>
          <a:p>
            <a:r>
              <a:rPr lang="el-GR" sz="1600" b="1" dirty="0">
                <a:solidFill>
                  <a:schemeClr val="accent6">
                    <a:lumMod val="75000"/>
                  </a:schemeClr>
                </a:solidFill>
              </a:rPr>
              <a:t>Συνεδριακός Τουρισμός</a:t>
            </a:r>
          </a:p>
          <a:p>
            <a:pPr marL="0" indent="0">
              <a:buNone/>
            </a:pPr>
            <a:r>
              <a:rPr lang="el-GR" sz="1600" dirty="0"/>
              <a:t>Η Σύρος διαθέτει τα στοιχεία που συνηγορούν στην ανάπτυξη του συγκεκριμένου τομέα. Τα εφετινά συνέδρια αστικού δικαίου και άλλες επιστημονικές και επαγγελματικές διοργανώσεις συνάδουν με το χαρακτήρα του νησιού αλλά και με τον αστικό ιστό της Ερμούπολης, η οποία, όμως, δεν διαθέτει συνεδριακούς χώρους υψηλής χωρητικότητας και προδιαγραφών, πέρα από κάποιους πολιτιστικού χαρακτήρα. </a:t>
            </a:r>
          </a:p>
          <a:p>
            <a:pPr marL="0" indent="0">
              <a:buNone/>
            </a:pPr>
            <a:endParaRPr lang="el-GR" sz="1050" dirty="0"/>
          </a:p>
          <a:p>
            <a:r>
              <a:rPr lang="el-GR" sz="1600" b="1" dirty="0">
                <a:solidFill>
                  <a:schemeClr val="accent6">
                    <a:lumMod val="75000"/>
                  </a:schemeClr>
                </a:solidFill>
              </a:rPr>
              <a:t>Τουρισμός </a:t>
            </a:r>
            <a:r>
              <a:rPr lang="el-GR" sz="1600" b="1" dirty="0" err="1">
                <a:solidFill>
                  <a:schemeClr val="accent6">
                    <a:lumMod val="75000"/>
                  </a:schemeClr>
                </a:solidFill>
              </a:rPr>
              <a:t>city</a:t>
            </a:r>
            <a:r>
              <a:rPr lang="el-GR" sz="1600" b="1" dirty="0">
                <a:solidFill>
                  <a:schemeClr val="accent6">
                    <a:lumMod val="75000"/>
                  </a:schemeClr>
                </a:solidFill>
              </a:rPr>
              <a:t> </a:t>
            </a:r>
            <a:r>
              <a:rPr lang="el-GR" sz="1600" b="1" dirty="0" err="1">
                <a:solidFill>
                  <a:schemeClr val="accent6">
                    <a:lumMod val="75000"/>
                  </a:schemeClr>
                </a:solidFill>
              </a:rPr>
              <a:t>break</a:t>
            </a:r>
            <a:endParaRPr lang="el-GR" sz="1600" b="1" dirty="0">
              <a:solidFill>
                <a:schemeClr val="accent6">
                  <a:lumMod val="75000"/>
                </a:schemeClr>
              </a:solidFill>
            </a:endParaRPr>
          </a:p>
          <a:p>
            <a:pPr marL="0" indent="0">
              <a:buNone/>
            </a:pPr>
            <a:r>
              <a:rPr lang="el-GR" sz="1600" dirty="0"/>
              <a:t>H Ερμούπολη έχει λόγω του αστικού της ιστού τη δυνατότητα προσέλκυσης επισκεπτών </a:t>
            </a:r>
            <a:r>
              <a:rPr lang="el-GR" sz="1600" dirty="0" err="1"/>
              <a:t>city</a:t>
            </a:r>
            <a:r>
              <a:rPr lang="el-GR" sz="1600" dirty="0"/>
              <a:t> </a:t>
            </a:r>
            <a:r>
              <a:rPr lang="el-GR" sz="1600" dirty="0" err="1"/>
              <a:t>break</a:t>
            </a:r>
            <a:r>
              <a:rPr lang="el-GR" sz="1600" dirty="0"/>
              <a:t>. Σε αυτό, συμβάλει η μικρή </a:t>
            </a:r>
            <a:r>
              <a:rPr lang="el-GR" sz="1600" dirty="0" err="1"/>
              <a:t>χρονοαπόσταση</a:t>
            </a:r>
            <a:r>
              <a:rPr lang="el-GR" sz="1600" dirty="0"/>
              <a:t> από την Αττική.</a:t>
            </a:r>
          </a:p>
        </p:txBody>
      </p:sp>
      <p:pic>
        <p:nvPicPr>
          <p:cNvPr id="12290" name="Picture 2" descr="Image result for κρουαζιέρα σύρος&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30" y="3084316"/>
            <a:ext cx="1259631" cy="68936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συνέδρια σύρος&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1" y="3773684"/>
            <a:ext cx="1259632" cy="94472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συρος πόλη&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14"/>
          <a:stretch/>
        </p:blipFill>
        <p:spPr bwMode="auto">
          <a:xfrm>
            <a:off x="33132" y="4718408"/>
            <a:ext cx="1259632" cy="1611249"/>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B7A385FB-7395-48C1-85DA-C58B8DB575EF}"/>
              </a:ext>
            </a:extLst>
          </p:cNvPr>
          <p:cNvSpPr>
            <a:spLocks noGrp="1"/>
          </p:cNvSpPr>
          <p:nvPr>
            <p:ph type="title"/>
          </p:nvPr>
        </p:nvSpPr>
        <p:spPr>
          <a:xfrm>
            <a:off x="323528" y="1019435"/>
            <a:ext cx="8229600" cy="1143000"/>
          </a:xfrm>
        </p:spPr>
        <p:txBody>
          <a:bodyPr>
            <a:normAutofit fontScale="90000"/>
          </a:bodyPr>
          <a:lstStyle/>
          <a:p>
            <a:r>
              <a:rPr lang="el-GR" dirty="0"/>
              <a:t>Τουριστική στρατηγική Δήμου Σύρου- Ερμούπολης</a:t>
            </a:r>
            <a:br>
              <a:rPr lang="el-GR" dirty="0"/>
            </a:br>
            <a:r>
              <a:rPr lang="el-GR" dirty="0"/>
              <a:t> </a:t>
            </a:r>
            <a:br>
              <a:rPr lang="el-GR" dirty="0"/>
            </a:br>
            <a:r>
              <a:rPr lang="el-GR" dirty="0"/>
              <a:t>Μορφές τουρισμού</a:t>
            </a:r>
          </a:p>
        </p:txBody>
      </p:sp>
    </p:spTree>
    <p:extLst>
      <p:ext uri="{BB962C8B-B14F-4D97-AF65-F5344CB8AC3E}">
        <p14:creationId xmlns:p14="http://schemas.microsoft.com/office/powerpoint/2010/main" val="108624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75656" y="2996952"/>
            <a:ext cx="7488832" cy="4525963"/>
          </a:xfrm>
        </p:spPr>
        <p:txBody>
          <a:bodyPr>
            <a:normAutofit/>
          </a:bodyPr>
          <a:lstStyle/>
          <a:p>
            <a:r>
              <a:rPr lang="el-GR" sz="1700" b="1" dirty="0">
                <a:solidFill>
                  <a:schemeClr val="accent6">
                    <a:lumMod val="75000"/>
                  </a:schemeClr>
                </a:solidFill>
              </a:rPr>
              <a:t>Θρησκευτικός - Γαμήλιος Τουρισμός</a:t>
            </a:r>
          </a:p>
          <a:p>
            <a:pPr marL="0" indent="0">
              <a:buNone/>
            </a:pPr>
            <a:r>
              <a:rPr lang="el-GR" sz="1700" dirty="0"/>
              <a:t>Ο </a:t>
            </a:r>
            <a:r>
              <a:rPr lang="el-GR" sz="1700" dirty="0" err="1"/>
              <a:t>Προσκυνηματικός</a:t>
            </a:r>
            <a:r>
              <a:rPr lang="el-GR" sz="1700" dirty="0"/>
              <a:t> τουρισμός μπορεί να προκαλέσει τουριστικές ροές πριν και μετά τους βασικούς μήνες του καλοκαιριού. Πιο συγκεκριμένα το καθολικό στοιχείο του νησιού με τον εμβληματικό Σαν </a:t>
            </a:r>
            <a:r>
              <a:rPr lang="el-GR" sz="1700" dirty="0" err="1"/>
              <a:t>Τζωρτζη</a:t>
            </a:r>
            <a:r>
              <a:rPr lang="el-GR" sz="1700" dirty="0"/>
              <a:t>, τα μοναστήρια, πανηγύρια στο πλαίσιο της αρμονικής συνύπαρξης δυο θρησκειών που αποτελούν ευκαιρία ώστε να ξεκινήσουν να επιχειρούν επαγγελματίες στο συγκεκριμένο κλάδο. </a:t>
            </a:r>
          </a:p>
          <a:p>
            <a:pPr marL="0" indent="0">
              <a:buNone/>
            </a:pPr>
            <a:endParaRPr lang="el-GR" sz="1700" dirty="0"/>
          </a:p>
          <a:p>
            <a:pPr marL="0" indent="0">
              <a:buNone/>
            </a:pPr>
            <a:r>
              <a:rPr lang="el-GR" sz="1700" dirty="0" err="1"/>
              <a:t>Festival</a:t>
            </a:r>
            <a:r>
              <a:rPr lang="el-GR" sz="1700" dirty="0"/>
              <a:t> </a:t>
            </a:r>
            <a:r>
              <a:rPr lang="el-GR" sz="1700" dirty="0" err="1"/>
              <a:t>Marketing</a:t>
            </a:r>
            <a:r>
              <a:rPr lang="el-GR" sz="1700" dirty="0"/>
              <a:t> και δικτύωση αυτών σε διεθνής οργανισμούς </a:t>
            </a:r>
            <a:r>
              <a:rPr lang="el-GR" sz="1700" dirty="0" err="1"/>
              <a:t>Festival</a:t>
            </a:r>
            <a:r>
              <a:rPr lang="el-GR" sz="1700" dirty="0"/>
              <a:t>. </a:t>
            </a:r>
          </a:p>
          <a:p>
            <a:endParaRPr lang="el-GR" sz="1700" dirty="0"/>
          </a:p>
          <a:p>
            <a:pPr marL="0" indent="0">
              <a:buNone/>
            </a:pPr>
            <a:r>
              <a:rPr lang="el-GR" sz="1700" b="1" i="1" dirty="0"/>
              <a:t>ΜΕΘΟΔΟΛΟΓΙΑ:</a:t>
            </a:r>
            <a:r>
              <a:rPr lang="el-GR" sz="1700" i="1" dirty="0"/>
              <a:t> Για όλα τα παραπάνω , σε συνεργασία με το Δήμο και συγκεκριμένα με το Αυτοτελές Γραφείο Τουρισμού-Πολιτισμού θα επιδιωχθεί η δημοσίευση κειμένων για την ενημέρωση της κοινής γνώμης και την κινητοποίηση εν δυνάμει επισκεπτών.</a:t>
            </a:r>
          </a:p>
          <a:p>
            <a:pPr marL="0" indent="0">
              <a:buNone/>
            </a:pPr>
            <a:endParaRPr lang="el-GR" dirty="0"/>
          </a:p>
          <a:p>
            <a:endParaRPr lang="el-GR" dirty="0"/>
          </a:p>
        </p:txBody>
      </p:sp>
      <p:pic>
        <p:nvPicPr>
          <p:cNvPr id="14338" name="Picture 2" descr="Image result for συρος γαμοι&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1" y="3140968"/>
            <a:ext cx="1331640" cy="88997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συρος γαμοι&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 y="4030947"/>
            <a:ext cx="1339833" cy="94740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συρος γαμοι&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1" y="4993708"/>
            <a:ext cx="1340760" cy="89244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συρος γαμοι&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 y="5916865"/>
            <a:ext cx="1339833" cy="895455"/>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55358C45-2256-415D-BB76-26B5C6FE6FF5}"/>
              </a:ext>
            </a:extLst>
          </p:cNvPr>
          <p:cNvSpPr>
            <a:spLocks noGrp="1"/>
          </p:cNvSpPr>
          <p:nvPr>
            <p:ph type="title"/>
          </p:nvPr>
        </p:nvSpPr>
        <p:spPr>
          <a:xfrm>
            <a:off x="323528" y="816084"/>
            <a:ext cx="8229600" cy="1143000"/>
          </a:xfrm>
        </p:spPr>
        <p:txBody>
          <a:bodyPr>
            <a:normAutofit fontScale="90000"/>
          </a:bodyPr>
          <a:lstStyle/>
          <a:p>
            <a:r>
              <a:rPr lang="el-GR" dirty="0"/>
              <a:t>Τουριστική στρατηγική Δήμου Σύρου- Ερμούπολης</a:t>
            </a:r>
            <a:br>
              <a:rPr lang="el-GR" dirty="0"/>
            </a:br>
            <a:r>
              <a:rPr lang="el-GR" dirty="0"/>
              <a:t> </a:t>
            </a:r>
            <a:br>
              <a:rPr lang="el-GR" dirty="0"/>
            </a:br>
            <a:r>
              <a:rPr lang="el-GR" dirty="0"/>
              <a:t>Μορφές τουρισμού</a:t>
            </a:r>
          </a:p>
        </p:txBody>
      </p:sp>
    </p:spTree>
    <p:extLst>
      <p:ext uri="{BB962C8B-B14F-4D97-AF65-F5344CB8AC3E}">
        <p14:creationId xmlns:p14="http://schemas.microsoft.com/office/powerpoint/2010/main" val="393168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4022" y="755704"/>
            <a:ext cx="8229600" cy="1143000"/>
          </a:xfrm>
        </p:spPr>
        <p:txBody>
          <a:bodyPr>
            <a:normAutofit fontScale="90000"/>
          </a:bodyPr>
          <a:lstStyle/>
          <a:p>
            <a:r>
              <a:rPr lang="el-GR" dirty="0"/>
              <a:t>Τουριστική στρατηγική Δήμου Σύρου- Ερμούπολης</a:t>
            </a:r>
            <a:br>
              <a:rPr lang="el-GR" dirty="0"/>
            </a:br>
            <a:br>
              <a:rPr lang="el-GR" dirty="0"/>
            </a:br>
            <a:r>
              <a:rPr lang="el-GR" dirty="0"/>
              <a:t>Ανταγωνισμός</a:t>
            </a:r>
          </a:p>
        </p:txBody>
      </p:sp>
      <p:sp>
        <p:nvSpPr>
          <p:cNvPr id="3" name="Θέση περιεχομένου 2"/>
          <p:cNvSpPr>
            <a:spLocks noGrp="1"/>
          </p:cNvSpPr>
          <p:nvPr>
            <p:ph idx="1"/>
          </p:nvPr>
        </p:nvSpPr>
        <p:spPr>
          <a:xfrm>
            <a:off x="179512" y="2547181"/>
            <a:ext cx="8856984" cy="4281339"/>
          </a:xfrm>
        </p:spPr>
        <p:txBody>
          <a:bodyPr>
            <a:noAutofit/>
          </a:bodyPr>
          <a:lstStyle/>
          <a:p>
            <a:pPr marL="0" indent="0">
              <a:buNone/>
            </a:pPr>
            <a:r>
              <a:rPr lang="el-GR" sz="1600" dirty="0"/>
              <a:t>Ανταγωνιστικοί προορισμοί που πρέπει να ληφθούν υπόψη είναι:</a:t>
            </a:r>
          </a:p>
          <a:p>
            <a:pPr marL="0" indent="0">
              <a:buNone/>
            </a:pPr>
            <a:endParaRPr lang="el-GR" sz="900" dirty="0"/>
          </a:p>
          <a:p>
            <a:pPr marL="0" indent="0">
              <a:buNone/>
            </a:pPr>
            <a:r>
              <a:rPr lang="el-GR" sz="1600" b="1" dirty="0"/>
              <a:t>Τήνος </a:t>
            </a:r>
          </a:p>
          <a:p>
            <a:pPr marL="0" indent="0">
              <a:buNone/>
            </a:pPr>
            <a:r>
              <a:rPr lang="el-GR" sz="1600" dirty="0"/>
              <a:t>Τα τελευταία χρόνια, πέρα από το θρησκευτικό στοιχείο, επικρατεί εκείνο της Τέχνης (</a:t>
            </a:r>
            <a:r>
              <a:rPr lang="el-GR" sz="1600" dirty="0" err="1"/>
              <a:t>Μαρμαροτεχνία</a:t>
            </a:r>
            <a:r>
              <a:rPr lang="el-GR" sz="1600" dirty="0"/>
              <a:t>), αλλά και του Πολιτισμού (Φεστιβάλ) που συνδυαζόμενα με τη γραφικότητα των χωριών της έχει καταφέρει να προσεγγίσει ποιοτικό κοινό, αντίστοιχο με αυτό της Σύρου.</a:t>
            </a:r>
          </a:p>
          <a:p>
            <a:pPr marL="0" indent="0">
              <a:buNone/>
            </a:pPr>
            <a:endParaRPr lang="el-GR" sz="900" dirty="0"/>
          </a:p>
          <a:p>
            <a:pPr marL="0" indent="0">
              <a:buNone/>
            </a:pPr>
            <a:r>
              <a:rPr lang="el-GR" sz="1600" b="1" dirty="0"/>
              <a:t>Μήλος </a:t>
            </a:r>
          </a:p>
          <a:p>
            <a:pPr marL="0" indent="0">
              <a:buNone/>
            </a:pPr>
            <a:r>
              <a:rPr lang="el-GR" sz="1600" dirty="0"/>
              <a:t>με τα γεωλογικά ενδιαφέροντα, αλλά και τις προβεβλημένες παραλίες (</a:t>
            </a:r>
            <a:r>
              <a:rPr lang="el-GR" sz="1600" dirty="0" err="1"/>
              <a:t>Σαρακίνικο</a:t>
            </a:r>
            <a:r>
              <a:rPr lang="el-GR" sz="1600" dirty="0"/>
              <a:t>, Κλέφτικο κλπ)</a:t>
            </a:r>
          </a:p>
          <a:p>
            <a:pPr marL="0" indent="0">
              <a:buNone/>
            </a:pPr>
            <a:endParaRPr lang="el-GR" sz="900" dirty="0"/>
          </a:p>
          <a:p>
            <a:pPr marL="0" indent="0">
              <a:buNone/>
            </a:pPr>
            <a:r>
              <a:rPr lang="el-GR" sz="1600" b="1" dirty="0"/>
              <a:t>Άνδρος</a:t>
            </a:r>
            <a:r>
              <a:rPr lang="el-GR" sz="1600" dirty="0"/>
              <a:t> </a:t>
            </a:r>
          </a:p>
          <a:p>
            <a:pPr marL="0" indent="0">
              <a:buNone/>
            </a:pPr>
            <a:r>
              <a:rPr lang="el-GR" sz="1600" dirty="0"/>
              <a:t>με το στοιχείο του πρασίνου που την ξεχωρίζει από τις υπόλοιπες Κυκλάδες και προσφέρεται για πεζοπορικό/φυσιολατρικό Τουρισμό με πιστοποιημένα μονοπάτια.</a:t>
            </a:r>
          </a:p>
          <a:p>
            <a:pPr marL="0" indent="0">
              <a:buNone/>
            </a:pPr>
            <a:endParaRPr lang="el-GR" sz="900" dirty="0"/>
          </a:p>
          <a:p>
            <a:pPr marL="0" indent="0">
              <a:buNone/>
            </a:pPr>
            <a:r>
              <a:rPr lang="el-GR" sz="1600" b="1" dirty="0"/>
              <a:t>Νάξος</a:t>
            </a:r>
          </a:p>
          <a:p>
            <a:pPr marL="0" indent="0">
              <a:buNone/>
            </a:pPr>
            <a:r>
              <a:rPr lang="el-GR" sz="1600" dirty="0"/>
              <a:t>κυρίως με τα προϊόντα </a:t>
            </a:r>
            <a:r>
              <a:rPr lang="el-GR" sz="1600" dirty="0" err="1"/>
              <a:t>αγροτοδιατροφής</a:t>
            </a:r>
            <a:r>
              <a:rPr lang="el-GR" sz="1600" dirty="0"/>
              <a:t>, ορισμένα από τα οποία χρησιμοποιούνται ακόμα και στη Σύρο (πατάτα, τυρί).</a:t>
            </a:r>
          </a:p>
        </p:txBody>
      </p:sp>
    </p:spTree>
    <p:extLst>
      <p:ext uri="{BB962C8B-B14F-4D97-AF65-F5344CB8AC3E}">
        <p14:creationId xmlns:p14="http://schemas.microsoft.com/office/powerpoint/2010/main" val="1279514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358" y="908720"/>
            <a:ext cx="8229600" cy="1143000"/>
          </a:xfrm>
        </p:spPr>
        <p:txBody>
          <a:bodyPr>
            <a:normAutofit fontScale="90000"/>
          </a:bodyPr>
          <a:lstStyle/>
          <a:p>
            <a:r>
              <a:rPr lang="el-GR" dirty="0"/>
              <a:t>Τουριστική στρατηγική Δήμου Σύρου- Ερμούπολης</a:t>
            </a:r>
            <a:br>
              <a:rPr lang="el-GR" dirty="0"/>
            </a:br>
            <a:br>
              <a:rPr lang="el-GR" dirty="0"/>
            </a:br>
            <a:r>
              <a:rPr lang="el-GR" dirty="0"/>
              <a:t>Ανταγωνισμός</a:t>
            </a:r>
          </a:p>
        </p:txBody>
      </p:sp>
      <p:sp>
        <p:nvSpPr>
          <p:cNvPr id="3" name="Θέση περιεχομένου 2"/>
          <p:cNvSpPr>
            <a:spLocks noGrp="1"/>
          </p:cNvSpPr>
          <p:nvPr>
            <p:ph idx="1"/>
          </p:nvPr>
        </p:nvSpPr>
        <p:spPr>
          <a:xfrm>
            <a:off x="179512" y="2964085"/>
            <a:ext cx="8784976" cy="4281339"/>
          </a:xfrm>
        </p:spPr>
        <p:txBody>
          <a:bodyPr>
            <a:normAutofit/>
          </a:bodyPr>
          <a:lstStyle/>
          <a:p>
            <a:pPr marL="0" indent="0">
              <a:buNone/>
            </a:pPr>
            <a:r>
              <a:rPr lang="el-GR" sz="1600" b="1" dirty="0"/>
              <a:t>Σίφνος</a:t>
            </a:r>
            <a:r>
              <a:rPr lang="el-GR" sz="1600" dirty="0"/>
              <a:t> </a:t>
            </a:r>
          </a:p>
          <a:p>
            <a:pPr marL="0" indent="0">
              <a:buNone/>
            </a:pPr>
            <a:r>
              <a:rPr lang="el-GR" sz="1700" dirty="0"/>
              <a:t>με τη γαστρονομική της παράδοση, παρά το γεγονός της σημαντικής στελέχωσης των Καταστημάτων Εστίασης της Σύρου με αξιόλογους </a:t>
            </a:r>
            <a:r>
              <a:rPr lang="el-GR" sz="1700" dirty="0" err="1"/>
              <a:t>chefs</a:t>
            </a:r>
            <a:r>
              <a:rPr lang="el-GR" sz="1700" dirty="0"/>
              <a:t> που παράγουν πιάτα με αισθητική και γεύση.</a:t>
            </a:r>
          </a:p>
          <a:p>
            <a:pPr marL="0" indent="0">
              <a:buNone/>
            </a:pPr>
            <a:endParaRPr lang="el-GR" sz="900" dirty="0"/>
          </a:p>
          <a:p>
            <a:pPr marL="0" indent="0">
              <a:buNone/>
            </a:pPr>
            <a:r>
              <a:rPr lang="el-GR" sz="1600" b="1" dirty="0"/>
              <a:t>Πάρος</a:t>
            </a:r>
            <a:r>
              <a:rPr lang="el-GR" sz="1600" dirty="0"/>
              <a:t> </a:t>
            </a:r>
          </a:p>
          <a:p>
            <a:pPr marL="0" indent="0">
              <a:buNone/>
            </a:pPr>
            <a:r>
              <a:rPr lang="el-GR" sz="1700" dirty="0"/>
              <a:t>με τις θαλάσσιες δραστηριότητες, τα πολιτιστικού περιεχομένου συνέδρια και εκδηλώσεις, το θρησκευτικό στοιχείο (</a:t>
            </a:r>
            <a:r>
              <a:rPr lang="el-GR" sz="1700" dirty="0" err="1"/>
              <a:t>Μάρπησσα</a:t>
            </a:r>
            <a:r>
              <a:rPr lang="el-GR" sz="1700" dirty="0"/>
              <a:t>-Πάσχα) και την καλώς εννοούμενη κοσμικότητα που συνδυάζονται με αξιόλογες παραλίες και με τον οικογενειακό χαρακτήρα των διακοπών.</a:t>
            </a:r>
          </a:p>
          <a:p>
            <a:pPr marL="0" indent="0">
              <a:buNone/>
            </a:pPr>
            <a:r>
              <a:rPr lang="el-GR" sz="5100" b="1" dirty="0"/>
              <a:t>+</a:t>
            </a:r>
            <a:r>
              <a:rPr lang="el-GR" b="1" dirty="0"/>
              <a:t> </a:t>
            </a:r>
            <a:r>
              <a:rPr lang="el-GR" sz="1600" dirty="0"/>
              <a:t>Τα μικρότερα νησιά των Κυκλάδων που διακρίνονται κυρίως για τις παραλίες (Σέριφος, Κουφονήσια).</a:t>
            </a:r>
          </a:p>
          <a:p>
            <a:endParaRPr lang="el-GR" dirty="0"/>
          </a:p>
        </p:txBody>
      </p:sp>
    </p:spTree>
    <p:extLst>
      <p:ext uri="{BB962C8B-B14F-4D97-AF65-F5344CB8AC3E}">
        <p14:creationId xmlns:p14="http://schemas.microsoft.com/office/powerpoint/2010/main" val="20098559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3457</TotalTime>
  <Words>2845</Words>
  <Application>Microsoft Office PowerPoint</Application>
  <PresentationFormat>Προβολή στην οθόνη (4:3)</PresentationFormat>
  <Paragraphs>238</Paragraphs>
  <Slides>35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35</vt:i4>
      </vt:variant>
    </vt:vector>
  </HeadingPairs>
  <TitlesOfParts>
    <vt:vector size="39" baseType="lpstr">
      <vt:lpstr>Arial</vt:lpstr>
      <vt:lpstr>Calibri</vt:lpstr>
      <vt:lpstr>Wingdings</vt:lpstr>
      <vt:lpstr>Θέμα του Office</vt:lpstr>
      <vt:lpstr>ΣΧΕΔΙΟ ΣΤΡΑΤΗΓΙΚΗΣ </vt:lpstr>
      <vt:lpstr>Τουριστική στρατηγική Δήμου Σύρου-Ερμούπολης   Δεδομένα</vt:lpstr>
      <vt:lpstr>Τουριστική στρατηγική Δήμου Σύρου-Ερμούπολης   Δεδομένα</vt:lpstr>
      <vt:lpstr>Τουριστική στρατηγική Δήμου Σύρου- Ερμούπολης   Μορφές τουρισμού</vt:lpstr>
      <vt:lpstr>Τουριστική στρατηγική Δήμου Σύρου- Ερμούπολης   Μορφές τουρισμού</vt:lpstr>
      <vt:lpstr>Τουριστική στρατηγική Δήμου Σύρου- Ερμούπολης   Μορφές τουρισμού</vt:lpstr>
      <vt:lpstr>Τουριστική στρατηγική Δήμου Σύρου- Ερμούπολης   Μορφές τουρισμού</vt:lpstr>
      <vt:lpstr>Τουριστική στρατηγική Δήμου Σύρου- Ερμούπολης  Ανταγωνισμός</vt:lpstr>
      <vt:lpstr>Τουριστική στρατηγική Δήμου Σύρου- Ερμούπολης  Ανταγωνισμός</vt:lpstr>
      <vt:lpstr>Κωδικοποίηση τουριστικού προϊόντος</vt:lpstr>
      <vt:lpstr>Βασικοί Άξονες</vt:lpstr>
      <vt:lpstr>Βασικοί Άξονες</vt:lpstr>
      <vt:lpstr>Σκεπτικό / πρώτες κινήσεις / προτάσεις στρατηγικής</vt:lpstr>
      <vt:lpstr>Σκεπτικό / πρώτες κινήσεις / προτάσεις στρατηγικής</vt:lpstr>
      <vt:lpstr>Σκεπτικό / πρώτες κινήσεις / προτάσεις στρατηγικής</vt:lpstr>
      <vt:lpstr>Σύνθημα / Logo</vt:lpstr>
      <vt:lpstr>Σύνθημα / Logo</vt:lpstr>
      <vt:lpstr>Σύνθημα / Logo</vt:lpstr>
      <vt:lpstr>Επιχειρηματολογία</vt:lpstr>
      <vt:lpstr>Επιχειρηματολογία</vt:lpstr>
      <vt:lpstr>Επιχειρηματολογία</vt:lpstr>
      <vt:lpstr>Βέλτιστες πρακτικές / προτάσεις ενεργειών</vt:lpstr>
      <vt:lpstr>Σεμινάριο τουριστικής εκπαίδευσης</vt:lpstr>
      <vt:lpstr>Βέλτιστες πρακτικές / Παραδείγματα για τον πολιτιστικό τουρισμό</vt:lpstr>
      <vt:lpstr>Βέλτιστες πρακτικές / Παραδείγματα για τον πολιτιστικό τουρισμό</vt:lpstr>
      <vt:lpstr>Μεθοδολογική προσέγγιση / Προτεραιότητες</vt:lpstr>
      <vt:lpstr>Αποτελέσματα έρευνας</vt:lpstr>
      <vt:lpstr>Διατήρηση μεριδίου αγοράς με βελτίωση των δεικτών επαναληψιμότητας</vt:lpstr>
      <vt:lpstr>Απαντήσεις ερωτηματολογίου</vt:lpstr>
      <vt:lpstr>Απαντήσεις ερωτηματολογίου</vt:lpstr>
      <vt:lpstr>Απαντήσεις ερωτηματολογίου</vt:lpstr>
      <vt:lpstr>Απαντήσεις ερωτηματολογίου</vt:lpstr>
      <vt:lpstr>Απαντήσεις ερωτηματολογίου</vt:lpstr>
      <vt:lpstr>Απαντήσεις ερωτηματολογίου</vt:lpstr>
      <vt:lpstr>Απαντήσεις ερωτηματολογίου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ELINA</cp:lastModifiedBy>
  <cp:revision>42</cp:revision>
  <dcterms:created xsi:type="dcterms:W3CDTF">2019-11-26T13:30:07Z</dcterms:created>
  <dcterms:modified xsi:type="dcterms:W3CDTF">2019-12-02T14:35:38Z</dcterms:modified>
</cp:coreProperties>
</file>